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44"/>
  </p:notesMasterIdLst>
  <p:sldIdLst>
    <p:sldId id="257" r:id="rId4"/>
    <p:sldId id="258" r:id="rId5"/>
    <p:sldId id="265" r:id="rId6"/>
    <p:sldId id="267" r:id="rId7"/>
    <p:sldId id="268" r:id="rId8"/>
    <p:sldId id="270" r:id="rId9"/>
    <p:sldId id="269" r:id="rId10"/>
    <p:sldId id="271" r:id="rId11"/>
    <p:sldId id="276" r:id="rId12"/>
    <p:sldId id="261" r:id="rId13"/>
    <p:sldId id="272" r:id="rId14"/>
    <p:sldId id="273" r:id="rId15"/>
    <p:sldId id="274" r:id="rId16"/>
    <p:sldId id="278" r:id="rId17"/>
    <p:sldId id="285" r:id="rId18"/>
    <p:sldId id="279" r:id="rId19"/>
    <p:sldId id="280" r:id="rId20"/>
    <p:sldId id="281" r:id="rId21"/>
    <p:sldId id="282" r:id="rId22"/>
    <p:sldId id="283" r:id="rId23"/>
    <p:sldId id="291" r:id="rId24"/>
    <p:sldId id="284" r:id="rId25"/>
    <p:sldId id="288" r:id="rId26"/>
    <p:sldId id="286" r:id="rId27"/>
    <p:sldId id="290" r:id="rId28"/>
    <p:sldId id="292" r:id="rId29"/>
    <p:sldId id="293" r:id="rId30"/>
    <p:sldId id="294" r:id="rId31"/>
    <p:sldId id="297" r:id="rId32"/>
    <p:sldId id="295" r:id="rId33"/>
    <p:sldId id="296" r:id="rId34"/>
    <p:sldId id="298" r:id="rId35"/>
    <p:sldId id="299" r:id="rId36"/>
    <p:sldId id="300" r:id="rId37"/>
    <p:sldId id="301" r:id="rId38"/>
    <p:sldId id="305" r:id="rId39"/>
    <p:sldId id="302" r:id="rId40"/>
    <p:sldId id="303" r:id="rId41"/>
    <p:sldId id="306" r:id="rId42"/>
    <p:sldId id="30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953A"/>
    <a:srgbClr val="CC982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900D5-2B5C-400D-A8F8-F3705224C5E7}" v="5" dt="2024-10-28T22:50:28.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88" autoAdjust="0"/>
    <p:restoredTop sz="84116" autoAdjust="0"/>
  </p:normalViewPr>
  <p:slideViewPr>
    <p:cSldViewPr snapToGrid="0">
      <p:cViewPr varScale="1">
        <p:scale>
          <a:sx n="111" d="100"/>
          <a:sy n="111" d="100"/>
        </p:scale>
        <p:origin x="219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ven Dekker" userId="835cf715-6209-4c1d-87b4-c7bf553bf44b" providerId="ADAL" clId="{8DB900D5-2B5C-400D-A8F8-F3705224C5E7}"/>
    <pc:docChg chg="custSel addSld modSld">
      <pc:chgData name="Sven Dekker" userId="835cf715-6209-4c1d-87b4-c7bf553bf44b" providerId="ADAL" clId="{8DB900D5-2B5C-400D-A8F8-F3705224C5E7}" dt="2024-10-28T22:50:50.608" v="42" actId="1076"/>
      <pc:docMkLst>
        <pc:docMk/>
      </pc:docMkLst>
      <pc:sldChg chg="addSp delSp modSp new mod">
        <pc:chgData name="Sven Dekker" userId="835cf715-6209-4c1d-87b4-c7bf553bf44b" providerId="ADAL" clId="{8DB900D5-2B5C-400D-A8F8-F3705224C5E7}" dt="2024-10-28T22:50:50.608" v="42" actId="1076"/>
        <pc:sldMkLst>
          <pc:docMk/>
          <pc:sldMk cId="3917041963" sldId="306"/>
        </pc:sldMkLst>
        <pc:spChg chg="del">
          <ac:chgData name="Sven Dekker" userId="835cf715-6209-4c1d-87b4-c7bf553bf44b" providerId="ADAL" clId="{8DB900D5-2B5C-400D-A8F8-F3705224C5E7}" dt="2024-10-28T21:43:24.288" v="1" actId="478"/>
          <ac:spMkLst>
            <pc:docMk/>
            <pc:sldMk cId="3917041963" sldId="306"/>
            <ac:spMk id="2" creationId="{4189B2AD-37A5-746B-D0AA-F65407916709}"/>
          </ac:spMkLst>
        </pc:spChg>
        <pc:spChg chg="del">
          <ac:chgData name="Sven Dekker" userId="835cf715-6209-4c1d-87b4-c7bf553bf44b" providerId="ADAL" clId="{8DB900D5-2B5C-400D-A8F8-F3705224C5E7}" dt="2024-10-28T21:43:25.519" v="2" actId="478"/>
          <ac:spMkLst>
            <pc:docMk/>
            <pc:sldMk cId="3917041963" sldId="306"/>
            <ac:spMk id="3" creationId="{5BECF5AA-33D0-783A-3FEB-19B4628391AE}"/>
          </ac:spMkLst>
        </pc:spChg>
        <pc:picChg chg="add mod modCrop">
          <ac:chgData name="Sven Dekker" userId="835cf715-6209-4c1d-87b4-c7bf553bf44b" providerId="ADAL" clId="{8DB900D5-2B5C-400D-A8F8-F3705224C5E7}" dt="2024-10-28T22:50:50.608" v="42" actId="1076"/>
          <ac:picMkLst>
            <pc:docMk/>
            <pc:sldMk cId="3917041963" sldId="306"/>
            <ac:picMk id="3" creationId="{1A49878B-18A3-E732-4DB3-11BD17ABFA20}"/>
          </ac:picMkLst>
        </pc:picChg>
        <pc:picChg chg="add del mod modCrop">
          <ac:chgData name="Sven Dekker" userId="835cf715-6209-4c1d-87b4-c7bf553bf44b" providerId="ADAL" clId="{8DB900D5-2B5C-400D-A8F8-F3705224C5E7}" dt="2024-10-28T22:50:11.603" v="33" actId="478"/>
          <ac:picMkLst>
            <pc:docMk/>
            <pc:sldMk cId="3917041963" sldId="306"/>
            <ac:picMk id="5" creationId="{AD289677-21D1-2AE4-E1C2-9822BD5DFAE9}"/>
          </ac:picMkLst>
        </pc:picChg>
        <pc:picChg chg="add mod modCrop">
          <ac:chgData name="Sven Dekker" userId="835cf715-6209-4c1d-87b4-c7bf553bf44b" providerId="ADAL" clId="{8DB900D5-2B5C-400D-A8F8-F3705224C5E7}" dt="2024-10-28T21:48:01.799" v="32" actId="1076"/>
          <ac:picMkLst>
            <pc:docMk/>
            <pc:sldMk cId="3917041963" sldId="306"/>
            <ac:picMk id="7" creationId="{A39706A5-DD3F-2227-865C-FE84F47E7D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6C962-DE9C-49DD-B796-08436DC1589A}" type="datetimeFigureOut">
              <a:rPr lang="en-NL" smtClean="0"/>
              <a:t>10/29/2024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1CE11-5CD1-4BE9-AEB6-38DE72A19332}" type="slidenum">
              <a:rPr lang="en-NL" smtClean="0"/>
              <a:t>‹nr.›</a:t>
            </a:fld>
            <a:endParaRPr lang="en-NL"/>
          </a:p>
        </p:txBody>
      </p:sp>
    </p:spTree>
    <p:extLst>
      <p:ext uri="{BB962C8B-B14F-4D97-AF65-F5344CB8AC3E}">
        <p14:creationId xmlns:p14="http://schemas.microsoft.com/office/powerpoint/2010/main" val="2642833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p:cNvSpPr>
            <a:spLocks noGrp="1"/>
          </p:cNvSpPr>
          <p:nvPr>
            <p:ph type="sldNum" sz="quarter" idx="5"/>
          </p:nvPr>
        </p:nvSpPr>
        <p:spPr/>
        <p:txBody>
          <a:bodyPr/>
          <a:lstStyle/>
          <a:p>
            <a:fld id="{7491CE11-5CD1-4BE9-AEB6-38DE72A19332}" type="slidenum">
              <a:rPr lang="en-NL" smtClean="0"/>
              <a:t>2</a:t>
            </a:fld>
            <a:endParaRPr lang="en-NL"/>
          </a:p>
        </p:txBody>
      </p:sp>
    </p:spTree>
    <p:extLst>
      <p:ext uri="{BB962C8B-B14F-4D97-AF65-F5344CB8AC3E}">
        <p14:creationId xmlns:p14="http://schemas.microsoft.com/office/powerpoint/2010/main" val="411413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A465F-EB1D-1267-B29C-6653412FB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FC627-4C4D-2239-3C1C-B8A4FC142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B9A8E-894E-BE55-3173-7A2601BA0C65}"/>
              </a:ext>
            </a:extLst>
          </p:cNvPr>
          <p:cNvSpPr>
            <a:spLocks noGrp="1"/>
          </p:cNvSpPr>
          <p:nvPr>
            <p:ph type="body" idx="1"/>
          </p:nvPr>
        </p:nvSpPr>
        <p:spPr/>
        <p:txBody>
          <a:bodyPr/>
          <a:lstStyle/>
          <a:p>
            <a:r>
              <a:rPr lang="en-US" dirty="0"/>
              <a:t>Teaser</a:t>
            </a:r>
          </a:p>
          <a:p>
            <a:r>
              <a:rPr lang="en-US" dirty="0"/>
              <a:t>Quick description of your project in 500 – 1000 Signs</a:t>
            </a:r>
          </a:p>
          <a:p>
            <a:r>
              <a:rPr lang="en-US" dirty="0"/>
              <a:t>Teaser Image that shows enough of the project to make the viewer want to see more, but doesn’t show everything</a:t>
            </a:r>
            <a:endParaRPr lang="en-NL" dirty="0"/>
          </a:p>
        </p:txBody>
      </p:sp>
      <p:sp>
        <p:nvSpPr>
          <p:cNvPr id="4" name="Slide Number Placeholder 3">
            <a:extLst>
              <a:ext uri="{FF2B5EF4-FFF2-40B4-BE49-F238E27FC236}">
                <a16:creationId xmlns:a16="http://schemas.microsoft.com/office/drawing/2014/main" id="{223A45AE-6274-5852-02B6-F7C19F9DEFFB}"/>
              </a:ext>
            </a:extLst>
          </p:cNvPr>
          <p:cNvSpPr>
            <a:spLocks noGrp="1"/>
          </p:cNvSpPr>
          <p:nvPr>
            <p:ph type="sldNum" sz="quarter" idx="5"/>
          </p:nvPr>
        </p:nvSpPr>
        <p:spPr/>
        <p:txBody>
          <a:bodyPr/>
          <a:lstStyle/>
          <a:p>
            <a:fld id="{7491CE11-5CD1-4BE9-AEB6-38DE72A19332}" type="slidenum">
              <a:rPr lang="en-NL" smtClean="0"/>
              <a:t>11</a:t>
            </a:fld>
            <a:endParaRPr lang="en-NL"/>
          </a:p>
        </p:txBody>
      </p:sp>
    </p:spTree>
    <p:extLst>
      <p:ext uri="{BB962C8B-B14F-4D97-AF65-F5344CB8AC3E}">
        <p14:creationId xmlns:p14="http://schemas.microsoft.com/office/powerpoint/2010/main" val="391350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D6C4-7B97-840B-42F1-0D07B9399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8AE71-67B0-8FB6-A588-9ECC15587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84064-9D04-F25E-213A-594FB4A63DC7}"/>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8B833841-EE92-2FCA-EDC0-460A69545BF0}"/>
              </a:ext>
            </a:extLst>
          </p:cNvPr>
          <p:cNvSpPr>
            <a:spLocks noGrp="1"/>
          </p:cNvSpPr>
          <p:nvPr>
            <p:ph type="sldNum" sz="quarter" idx="5"/>
          </p:nvPr>
        </p:nvSpPr>
        <p:spPr/>
        <p:txBody>
          <a:bodyPr/>
          <a:lstStyle/>
          <a:p>
            <a:fld id="{7491CE11-5CD1-4BE9-AEB6-38DE72A19332}" type="slidenum">
              <a:rPr lang="en-NL" smtClean="0"/>
              <a:t>12</a:t>
            </a:fld>
            <a:endParaRPr lang="en-NL"/>
          </a:p>
        </p:txBody>
      </p:sp>
    </p:spTree>
    <p:extLst>
      <p:ext uri="{BB962C8B-B14F-4D97-AF65-F5344CB8AC3E}">
        <p14:creationId xmlns:p14="http://schemas.microsoft.com/office/powerpoint/2010/main" val="79228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5A39-FDFE-FCF0-96CE-71E1799C1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1BF51-617C-53D2-F783-2D44E9DC1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2D7EB-1436-FA7B-465F-E8B497B24B82}"/>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0E616D78-2B3C-9871-E54F-D89A869FEA2A}"/>
              </a:ext>
            </a:extLst>
          </p:cNvPr>
          <p:cNvSpPr>
            <a:spLocks noGrp="1"/>
          </p:cNvSpPr>
          <p:nvPr>
            <p:ph type="sldNum" sz="quarter" idx="5"/>
          </p:nvPr>
        </p:nvSpPr>
        <p:spPr/>
        <p:txBody>
          <a:bodyPr/>
          <a:lstStyle/>
          <a:p>
            <a:fld id="{7491CE11-5CD1-4BE9-AEB6-38DE72A19332}" type="slidenum">
              <a:rPr lang="en-NL" smtClean="0"/>
              <a:t>13</a:t>
            </a:fld>
            <a:endParaRPr lang="en-NL"/>
          </a:p>
        </p:txBody>
      </p:sp>
    </p:spTree>
    <p:extLst>
      <p:ext uri="{BB962C8B-B14F-4D97-AF65-F5344CB8AC3E}">
        <p14:creationId xmlns:p14="http://schemas.microsoft.com/office/powerpoint/2010/main" val="52884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F3CC6-CB98-B076-C508-CDE30DC94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54448-CB31-FA7E-ADB1-3682A4F66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2A5DC-00F1-F072-66E2-FE8EF5A925AB}"/>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1F0D3C0C-62CB-8AFE-1E2B-7EEF287103D5}"/>
              </a:ext>
            </a:extLst>
          </p:cNvPr>
          <p:cNvSpPr>
            <a:spLocks noGrp="1"/>
          </p:cNvSpPr>
          <p:nvPr>
            <p:ph type="sldNum" sz="quarter" idx="5"/>
          </p:nvPr>
        </p:nvSpPr>
        <p:spPr/>
        <p:txBody>
          <a:bodyPr/>
          <a:lstStyle/>
          <a:p>
            <a:fld id="{7491CE11-5CD1-4BE9-AEB6-38DE72A19332}" type="slidenum">
              <a:rPr lang="en-NL" smtClean="0"/>
              <a:t>14</a:t>
            </a:fld>
            <a:endParaRPr lang="en-NL"/>
          </a:p>
        </p:txBody>
      </p:sp>
    </p:spTree>
    <p:extLst>
      <p:ext uri="{BB962C8B-B14F-4D97-AF65-F5344CB8AC3E}">
        <p14:creationId xmlns:p14="http://schemas.microsoft.com/office/powerpoint/2010/main" val="287226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D424-A8F4-556F-10AE-CB1B92D4E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AFBD4-FBB7-FBF3-A50E-3ADC0E363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081DF-B1D3-2E0B-0A82-878033FEC031}"/>
              </a:ext>
            </a:extLst>
          </p:cNvPr>
          <p:cNvSpPr>
            <a:spLocks noGrp="1"/>
          </p:cNvSpPr>
          <p:nvPr>
            <p:ph type="body" idx="1"/>
          </p:nvPr>
        </p:nvSpPr>
        <p:spPr/>
        <p:txBody>
          <a:bodyPr/>
          <a:lstStyle/>
          <a:p>
            <a:r>
              <a:rPr lang="en-US" dirty="0"/>
              <a:t>Teaser</a:t>
            </a:r>
          </a:p>
          <a:p>
            <a:r>
              <a:rPr lang="en-US" dirty="0"/>
              <a:t>Quick description of your project in 500 – 1000 Signs</a:t>
            </a:r>
          </a:p>
          <a:p>
            <a:r>
              <a:rPr lang="en-US" dirty="0"/>
              <a:t>Teaser Image that shows enough of the project to make the viewer want to see more, but doesn’t show everything</a:t>
            </a:r>
            <a:endParaRPr lang="en-NL" dirty="0"/>
          </a:p>
        </p:txBody>
      </p:sp>
      <p:sp>
        <p:nvSpPr>
          <p:cNvPr id="4" name="Slide Number Placeholder 3">
            <a:extLst>
              <a:ext uri="{FF2B5EF4-FFF2-40B4-BE49-F238E27FC236}">
                <a16:creationId xmlns:a16="http://schemas.microsoft.com/office/drawing/2014/main" id="{740B1337-21DD-C94C-68BF-A935051B867D}"/>
              </a:ext>
            </a:extLst>
          </p:cNvPr>
          <p:cNvSpPr>
            <a:spLocks noGrp="1"/>
          </p:cNvSpPr>
          <p:nvPr>
            <p:ph type="sldNum" sz="quarter" idx="5"/>
          </p:nvPr>
        </p:nvSpPr>
        <p:spPr/>
        <p:txBody>
          <a:bodyPr/>
          <a:lstStyle/>
          <a:p>
            <a:fld id="{7491CE11-5CD1-4BE9-AEB6-38DE72A19332}" type="slidenum">
              <a:rPr lang="en-NL" smtClean="0"/>
              <a:t>16</a:t>
            </a:fld>
            <a:endParaRPr lang="en-NL"/>
          </a:p>
        </p:txBody>
      </p:sp>
    </p:spTree>
    <p:extLst>
      <p:ext uri="{BB962C8B-B14F-4D97-AF65-F5344CB8AC3E}">
        <p14:creationId xmlns:p14="http://schemas.microsoft.com/office/powerpoint/2010/main" val="52549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61EFD-CDD2-1949-7533-C5E6FA3F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AF929-DB39-0606-23BF-06E7ED217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02B61-7C97-F808-2EA5-E367C8B91252}"/>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BB7E4ADA-887A-1843-45D2-155D60212AE0}"/>
              </a:ext>
            </a:extLst>
          </p:cNvPr>
          <p:cNvSpPr>
            <a:spLocks noGrp="1"/>
          </p:cNvSpPr>
          <p:nvPr>
            <p:ph type="sldNum" sz="quarter" idx="5"/>
          </p:nvPr>
        </p:nvSpPr>
        <p:spPr/>
        <p:txBody>
          <a:bodyPr/>
          <a:lstStyle/>
          <a:p>
            <a:fld id="{7491CE11-5CD1-4BE9-AEB6-38DE72A19332}" type="slidenum">
              <a:rPr lang="en-NL" smtClean="0"/>
              <a:t>17</a:t>
            </a:fld>
            <a:endParaRPr lang="en-NL"/>
          </a:p>
        </p:txBody>
      </p:sp>
    </p:spTree>
    <p:extLst>
      <p:ext uri="{BB962C8B-B14F-4D97-AF65-F5344CB8AC3E}">
        <p14:creationId xmlns:p14="http://schemas.microsoft.com/office/powerpoint/2010/main" val="1606575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D4768-83A2-7A81-94E0-2442D8E78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75E6F-E00F-B5FA-CF04-9FC765057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3D709-FF73-E7BD-C47A-D0C9F43FB9AE}"/>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E1CF23B-131F-95E4-533C-348FCCA06B3A}"/>
              </a:ext>
            </a:extLst>
          </p:cNvPr>
          <p:cNvSpPr>
            <a:spLocks noGrp="1"/>
          </p:cNvSpPr>
          <p:nvPr>
            <p:ph type="sldNum" sz="quarter" idx="5"/>
          </p:nvPr>
        </p:nvSpPr>
        <p:spPr/>
        <p:txBody>
          <a:bodyPr/>
          <a:lstStyle/>
          <a:p>
            <a:fld id="{7491CE11-5CD1-4BE9-AEB6-38DE72A19332}" type="slidenum">
              <a:rPr lang="en-NL" smtClean="0"/>
              <a:t>18</a:t>
            </a:fld>
            <a:endParaRPr lang="en-NL"/>
          </a:p>
        </p:txBody>
      </p:sp>
    </p:spTree>
    <p:extLst>
      <p:ext uri="{BB962C8B-B14F-4D97-AF65-F5344CB8AC3E}">
        <p14:creationId xmlns:p14="http://schemas.microsoft.com/office/powerpoint/2010/main" val="100597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8383-CEF1-C27A-4BAC-8F1AC00E8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DD40E-2743-BBB1-66FE-9F86C5A63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6138A-AC0E-4BCE-3A3F-F49781C6658E}"/>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637BB884-D36E-7960-BF56-F5235FC653BF}"/>
              </a:ext>
            </a:extLst>
          </p:cNvPr>
          <p:cNvSpPr>
            <a:spLocks noGrp="1"/>
          </p:cNvSpPr>
          <p:nvPr>
            <p:ph type="sldNum" sz="quarter" idx="5"/>
          </p:nvPr>
        </p:nvSpPr>
        <p:spPr/>
        <p:txBody>
          <a:bodyPr/>
          <a:lstStyle/>
          <a:p>
            <a:fld id="{7491CE11-5CD1-4BE9-AEB6-38DE72A19332}" type="slidenum">
              <a:rPr lang="en-NL" smtClean="0"/>
              <a:t>19</a:t>
            </a:fld>
            <a:endParaRPr lang="en-NL"/>
          </a:p>
        </p:txBody>
      </p:sp>
    </p:spTree>
    <p:extLst>
      <p:ext uri="{BB962C8B-B14F-4D97-AF65-F5344CB8AC3E}">
        <p14:creationId xmlns:p14="http://schemas.microsoft.com/office/powerpoint/2010/main" val="1988877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20</a:t>
            </a:fld>
            <a:endParaRPr lang="en-NL"/>
          </a:p>
        </p:txBody>
      </p:sp>
    </p:spTree>
    <p:extLst>
      <p:ext uri="{BB962C8B-B14F-4D97-AF65-F5344CB8AC3E}">
        <p14:creationId xmlns:p14="http://schemas.microsoft.com/office/powerpoint/2010/main" val="156332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21</a:t>
            </a:fld>
            <a:endParaRPr lang="en-NL"/>
          </a:p>
        </p:txBody>
      </p:sp>
    </p:spTree>
    <p:extLst>
      <p:ext uri="{BB962C8B-B14F-4D97-AF65-F5344CB8AC3E}">
        <p14:creationId xmlns:p14="http://schemas.microsoft.com/office/powerpoint/2010/main" val="230268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Teaser</a:t>
            </a:r>
          </a:p>
          <a:p>
            <a:r>
              <a:rPr lang="en-US" dirty="0"/>
              <a:t>Quick description of your project in 500 – 1000 Signs</a:t>
            </a:r>
          </a:p>
          <a:p>
            <a:r>
              <a:rPr lang="en-US" dirty="0"/>
              <a:t>Teaser Image that shows enough of the project to make the viewer want to see more, but doesn’t show everything</a:t>
            </a:r>
            <a:endParaRPr lang="en-NL" dirty="0"/>
          </a:p>
        </p:txBody>
      </p:sp>
      <p:sp>
        <p:nvSpPr>
          <p:cNvPr id="4" name="Slide Number Placeholder 3"/>
          <p:cNvSpPr>
            <a:spLocks noGrp="1"/>
          </p:cNvSpPr>
          <p:nvPr>
            <p:ph type="sldNum" sz="quarter" idx="5"/>
          </p:nvPr>
        </p:nvSpPr>
        <p:spPr/>
        <p:txBody>
          <a:bodyPr/>
          <a:lstStyle/>
          <a:p>
            <a:fld id="{7491CE11-5CD1-4BE9-AEB6-38DE72A19332}" type="slidenum">
              <a:rPr lang="en-NL" smtClean="0"/>
              <a:t>3</a:t>
            </a:fld>
            <a:endParaRPr lang="en-NL"/>
          </a:p>
        </p:txBody>
      </p:sp>
    </p:spTree>
    <p:extLst>
      <p:ext uri="{BB962C8B-B14F-4D97-AF65-F5344CB8AC3E}">
        <p14:creationId xmlns:p14="http://schemas.microsoft.com/office/powerpoint/2010/main" val="723702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5BD8D-DB17-7C0C-7371-1FDF672C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068BC-2272-1557-FF03-81B8CBB44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7D207-EA6E-B0C3-D419-8E737C4B8DDA}"/>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B8FD59A-2383-6C33-8F3D-8896FC7679F1}"/>
              </a:ext>
            </a:extLst>
          </p:cNvPr>
          <p:cNvSpPr>
            <a:spLocks noGrp="1"/>
          </p:cNvSpPr>
          <p:nvPr>
            <p:ph type="sldNum" sz="quarter" idx="5"/>
          </p:nvPr>
        </p:nvSpPr>
        <p:spPr/>
        <p:txBody>
          <a:bodyPr/>
          <a:lstStyle/>
          <a:p>
            <a:fld id="{7491CE11-5CD1-4BE9-AEB6-38DE72A19332}" type="slidenum">
              <a:rPr lang="en-NL" smtClean="0"/>
              <a:t>22</a:t>
            </a:fld>
            <a:endParaRPr lang="en-NL"/>
          </a:p>
        </p:txBody>
      </p:sp>
    </p:spTree>
    <p:extLst>
      <p:ext uri="{BB962C8B-B14F-4D97-AF65-F5344CB8AC3E}">
        <p14:creationId xmlns:p14="http://schemas.microsoft.com/office/powerpoint/2010/main" val="308143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2E72-537F-4BB0-6DCA-282FCF852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88816-D210-09F3-CE18-B1797D4B3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98E53-4759-71E4-9FD0-A208D8F6166E}"/>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4D60E69-BBA6-39BB-9BBD-D8EEDABD6847}"/>
              </a:ext>
            </a:extLst>
          </p:cNvPr>
          <p:cNvSpPr>
            <a:spLocks noGrp="1"/>
          </p:cNvSpPr>
          <p:nvPr>
            <p:ph type="sldNum" sz="quarter" idx="5"/>
          </p:nvPr>
        </p:nvSpPr>
        <p:spPr/>
        <p:txBody>
          <a:bodyPr/>
          <a:lstStyle/>
          <a:p>
            <a:fld id="{7491CE11-5CD1-4BE9-AEB6-38DE72A19332}" type="slidenum">
              <a:rPr lang="en-NL" smtClean="0"/>
              <a:t>23</a:t>
            </a:fld>
            <a:endParaRPr lang="en-NL"/>
          </a:p>
        </p:txBody>
      </p:sp>
    </p:spTree>
    <p:extLst>
      <p:ext uri="{BB962C8B-B14F-4D97-AF65-F5344CB8AC3E}">
        <p14:creationId xmlns:p14="http://schemas.microsoft.com/office/powerpoint/2010/main" val="30098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D424-A8F4-556F-10AE-CB1B92D4E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AFBD4-FBB7-FBF3-A50E-3ADC0E363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081DF-B1D3-2E0B-0A82-878033FEC031}"/>
              </a:ext>
            </a:extLst>
          </p:cNvPr>
          <p:cNvSpPr>
            <a:spLocks noGrp="1"/>
          </p:cNvSpPr>
          <p:nvPr>
            <p:ph type="body" idx="1"/>
          </p:nvPr>
        </p:nvSpPr>
        <p:spPr/>
        <p:txBody>
          <a:bodyPr/>
          <a:lstStyle/>
          <a:p>
            <a:r>
              <a:rPr lang="en-US" dirty="0"/>
              <a:t>Teaser</a:t>
            </a:r>
          </a:p>
          <a:p>
            <a:r>
              <a:rPr lang="en-US" dirty="0"/>
              <a:t>Quick description of your project in 500 – 1000 Signs</a:t>
            </a:r>
          </a:p>
          <a:p>
            <a:r>
              <a:rPr lang="en-US" dirty="0"/>
              <a:t>Teaser Image that shows enough of the project to make the viewer want to see more, but doesn’t show everything</a:t>
            </a:r>
            <a:endParaRPr lang="en-NL" dirty="0"/>
          </a:p>
        </p:txBody>
      </p:sp>
      <p:sp>
        <p:nvSpPr>
          <p:cNvPr id="4" name="Slide Number Placeholder 3">
            <a:extLst>
              <a:ext uri="{FF2B5EF4-FFF2-40B4-BE49-F238E27FC236}">
                <a16:creationId xmlns:a16="http://schemas.microsoft.com/office/drawing/2014/main" id="{740B1337-21DD-C94C-68BF-A935051B867D}"/>
              </a:ext>
            </a:extLst>
          </p:cNvPr>
          <p:cNvSpPr>
            <a:spLocks noGrp="1"/>
          </p:cNvSpPr>
          <p:nvPr>
            <p:ph type="sldNum" sz="quarter" idx="5"/>
          </p:nvPr>
        </p:nvSpPr>
        <p:spPr/>
        <p:txBody>
          <a:bodyPr/>
          <a:lstStyle/>
          <a:p>
            <a:fld id="{7491CE11-5CD1-4BE9-AEB6-38DE72A19332}" type="slidenum">
              <a:rPr lang="en-NL" smtClean="0"/>
              <a:t>25</a:t>
            </a:fld>
            <a:endParaRPr lang="en-NL"/>
          </a:p>
        </p:txBody>
      </p:sp>
    </p:spTree>
    <p:extLst>
      <p:ext uri="{BB962C8B-B14F-4D97-AF65-F5344CB8AC3E}">
        <p14:creationId xmlns:p14="http://schemas.microsoft.com/office/powerpoint/2010/main" val="2165711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61EFD-CDD2-1949-7533-C5E6FA3F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AF929-DB39-0606-23BF-06E7ED217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02B61-7C97-F808-2EA5-E367C8B91252}"/>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BB7E4ADA-887A-1843-45D2-155D60212AE0}"/>
              </a:ext>
            </a:extLst>
          </p:cNvPr>
          <p:cNvSpPr>
            <a:spLocks noGrp="1"/>
          </p:cNvSpPr>
          <p:nvPr>
            <p:ph type="sldNum" sz="quarter" idx="5"/>
          </p:nvPr>
        </p:nvSpPr>
        <p:spPr/>
        <p:txBody>
          <a:bodyPr/>
          <a:lstStyle/>
          <a:p>
            <a:fld id="{7491CE11-5CD1-4BE9-AEB6-38DE72A19332}" type="slidenum">
              <a:rPr lang="en-NL" smtClean="0"/>
              <a:t>26</a:t>
            </a:fld>
            <a:endParaRPr lang="en-NL"/>
          </a:p>
        </p:txBody>
      </p:sp>
    </p:spTree>
    <p:extLst>
      <p:ext uri="{BB962C8B-B14F-4D97-AF65-F5344CB8AC3E}">
        <p14:creationId xmlns:p14="http://schemas.microsoft.com/office/powerpoint/2010/main" val="1564230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D4768-83A2-7A81-94E0-2442D8E78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75E6F-E00F-B5FA-CF04-9FC765057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3D709-FF73-E7BD-C47A-D0C9F43FB9AE}"/>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E1CF23B-131F-95E4-533C-348FCCA06B3A}"/>
              </a:ext>
            </a:extLst>
          </p:cNvPr>
          <p:cNvSpPr>
            <a:spLocks noGrp="1"/>
          </p:cNvSpPr>
          <p:nvPr>
            <p:ph type="sldNum" sz="quarter" idx="5"/>
          </p:nvPr>
        </p:nvSpPr>
        <p:spPr/>
        <p:txBody>
          <a:bodyPr/>
          <a:lstStyle/>
          <a:p>
            <a:fld id="{7491CE11-5CD1-4BE9-AEB6-38DE72A19332}" type="slidenum">
              <a:rPr lang="en-NL" smtClean="0"/>
              <a:t>27</a:t>
            </a:fld>
            <a:endParaRPr lang="en-NL"/>
          </a:p>
        </p:txBody>
      </p:sp>
    </p:spTree>
    <p:extLst>
      <p:ext uri="{BB962C8B-B14F-4D97-AF65-F5344CB8AC3E}">
        <p14:creationId xmlns:p14="http://schemas.microsoft.com/office/powerpoint/2010/main" val="102410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28</a:t>
            </a:fld>
            <a:endParaRPr lang="en-NL"/>
          </a:p>
        </p:txBody>
      </p:sp>
    </p:spTree>
    <p:extLst>
      <p:ext uri="{BB962C8B-B14F-4D97-AF65-F5344CB8AC3E}">
        <p14:creationId xmlns:p14="http://schemas.microsoft.com/office/powerpoint/2010/main" val="1162532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29</a:t>
            </a:fld>
            <a:endParaRPr lang="en-NL"/>
          </a:p>
        </p:txBody>
      </p:sp>
    </p:spTree>
    <p:extLst>
      <p:ext uri="{BB962C8B-B14F-4D97-AF65-F5344CB8AC3E}">
        <p14:creationId xmlns:p14="http://schemas.microsoft.com/office/powerpoint/2010/main" val="2386486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5BD8D-DB17-7C0C-7371-1FDF672C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068BC-2272-1557-FF03-81B8CBB44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7D207-EA6E-B0C3-D419-8E737C4B8DDA}"/>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B8FD59A-2383-6C33-8F3D-8896FC7679F1}"/>
              </a:ext>
            </a:extLst>
          </p:cNvPr>
          <p:cNvSpPr>
            <a:spLocks noGrp="1"/>
          </p:cNvSpPr>
          <p:nvPr>
            <p:ph type="sldNum" sz="quarter" idx="5"/>
          </p:nvPr>
        </p:nvSpPr>
        <p:spPr/>
        <p:txBody>
          <a:bodyPr/>
          <a:lstStyle/>
          <a:p>
            <a:fld id="{7491CE11-5CD1-4BE9-AEB6-38DE72A19332}" type="slidenum">
              <a:rPr lang="en-NL" smtClean="0"/>
              <a:t>30</a:t>
            </a:fld>
            <a:endParaRPr lang="en-NL"/>
          </a:p>
        </p:txBody>
      </p:sp>
    </p:spTree>
    <p:extLst>
      <p:ext uri="{BB962C8B-B14F-4D97-AF65-F5344CB8AC3E}">
        <p14:creationId xmlns:p14="http://schemas.microsoft.com/office/powerpoint/2010/main" val="2669415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D424-A8F4-556F-10AE-CB1B92D4E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AFBD4-FBB7-FBF3-A50E-3ADC0E363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081DF-B1D3-2E0B-0A82-878033FEC031}"/>
              </a:ext>
            </a:extLst>
          </p:cNvPr>
          <p:cNvSpPr>
            <a:spLocks noGrp="1"/>
          </p:cNvSpPr>
          <p:nvPr>
            <p:ph type="body" idx="1"/>
          </p:nvPr>
        </p:nvSpPr>
        <p:spPr/>
        <p:txBody>
          <a:bodyPr/>
          <a:lstStyle/>
          <a:p>
            <a:r>
              <a:rPr lang="en-US" dirty="0"/>
              <a:t>Teaser</a:t>
            </a:r>
          </a:p>
          <a:p>
            <a:r>
              <a:rPr lang="en-US" dirty="0"/>
              <a:t>Quick description of your project in 500 – 1000 Signs</a:t>
            </a:r>
          </a:p>
          <a:p>
            <a:r>
              <a:rPr lang="en-US" dirty="0"/>
              <a:t>Teaser Image that shows enough of the project to make the viewer want to see more, but doesn’t show everything</a:t>
            </a:r>
            <a:endParaRPr lang="en-NL" dirty="0"/>
          </a:p>
        </p:txBody>
      </p:sp>
      <p:sp>
        <p:nvSpPr>
          <p:cNvPr id="4" name="Slide Number Placeholder 3">
            <a:extLst>
              <a:ext uri="{FF2B5EF4-FFF2-40B4-BE49-F238E27FC236}">
                <a16:creationId xmlns:a16="http://schemas.microsoft.com/office/drawing/2014/main" id="{740B1337-21DD-C94C-68BF-A935051B867D}"/>
              </a:ext>
            </a:extLst>
          </p:cNvPr>
          <p:cNvSpPr>
            <a:spLocks noGrp="1"/>
          </p:cNvSpPr>
          <p:nvPr>
            <p:ph type="sldNum" sz="quarter" idx="5"/>
          </p:nvPr>
        </p:nvSpPr>
        <p:spPr/>
        <p:txBody>
          <a:bodyPr/>
          <a:lstStyle/>
          <a:p>
            <a:fld id="{7491CE11-5CD1-4BE9-AEB6-38DE72A19332}" type="slidenum">
              <a:rPr lang="en-NL" smtClean="0"/>
              <a:t>32</a:t>
            </a:fld>
            <a:endParaRPr lang="en-NL"/>
          </a:p>
        </p:txBody>
      </p:sp>
    </p:spTree>
    <p:extLst>
      <p:ext uri="{BB962C8B-B14F-4D97-AF65-F5344CB8AC3E}">
        <p14:creationId xmlns:p14="http://schemas.microsoft.com/office/powerpoint/2010/main" val="4148378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61EFD-CDD2-1949-7533-C5E6FA3F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AF929-DB39-0606-23BF-06E7ED217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02B61-7C97-F808-2EA5-E367C8B91252}"/>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BB7E4ADA-887A-1843-45D2-155D60212AE0}"/>
              </a:ext>
            </a:extLst>
          </p:cNvPr>
          <p:cNvSpPr>
            <a:spLocks noGrp="1"/>
          </p:cNvSpPr>
          <p:nvPr>
            <p:ph type="sldNum" sz="quarter" idx="5"/>
          </p:nvPr>
        </p:nvSpPr>
        <p:spPr/>
        <p:txBody>
          <a:bodyPr/>
          <a:lstStyle/>
          <a:p>
            <a:fld id="{7491CE11-5CD1-4BE9-AEB6-38DE72A19332}" type="slidenum">
              <a:rPr lang="en-NL" smtClean="0"/>
              <a:t>33</a:t>
            </a:fld>
            <a:endParaRPr lang="en-NL"/>
          </a:p>
        </p:txBody>
      </p:sp>
    </p:spTree>
    <p:extLst>
      <p:ext uri="{BB962C8B-B14F-4D97-AF65-F5344CB8AC3E}">
        <p14:creationId xmlns:p14="http://schemas.microsoft.com/office/powerpoint/2010/main" val="156395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BE4AA-E151-961F-7A7B-044B9D948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31476-8142-E7B7-C37B-B09D65892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AC6C31-DF53-5811-6B2E-68870252E31B}"/>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D16F9BDA-3157-BE98-3E26-94A4F0F34906}"/>
              </a:ext>
            </a:extLst>
          </p:cNvPr>
          <p:cNvSpPr>
            <a:spLocks noGrp="1"/>
          </p:cNvSpPr>
          <p:nvPr>
            <p:ph type="sldNum" sz="quarter" idx="5"/>
          </p:nvPr>
        </p:nvSpPr>
        <p:spPr/>
        <p:txBody>
          <a:bodyPr/>
          <a:lstStyle/>
          <a:p>
            <a:fld id="{7491CE11-5CD1-4BE9-AEB6-38DE72A19332}" type="slidenum">
              <a:rPr lang="en-NL" smtClean="0"/>
              <a:t>4</a:t>
            </a:fld>
            <a:endParaRPr lang="en-NL"/>
          </a:p>
        </p:txBody>
      </p:sp>
    </p:spTree>
    <p:extLst>
      <p:ext uri="{BB962C8B-B14F-4D97-AF65-F5344CB8AC3E}">
        <p14:creationId xmlns:p14="http://schemas.microsoft.com/office/powerpoint/2010/main" val="4117551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D4768-83A2-7A81-94E0-2442D8E78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75E6F-E00F-B5FA-CF04-9FC765057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3D709-FF73-E7BD-C47A-D0C9F43FB9AE}"/>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E1CF23B-131F-95E4-533C-348FCCA06B3A}"/>
              </a:ext>
            </a:extLst>
          </p:cNvPr>
          <p:cNvSpPr>
            <a:spLocks noGrp="1"/>
          </p:cNvSpPr>
          <p:nvPr>
            <p:ph type="sldNum" sz="quarter" idx="5"/>
          </p:nvPr>
        </p:nvSpPr>
        <p:spPr/>
        <p:txBody>
          <a:bodyPr/>
          <a:lstStyle/>
          <a:p>
            <a:fld id="{7491CE11-5CD1-4BE9-AEB6-38DE72A19332}" type="slidenum">
              <a:rPr lang="en-NL" smtClean="0"/>
              <a:t>34</a:t>
            </a:fld>
            <a:endParaRPr lang="en-NL"/>
          </a:p>
        </p:txBody>
      </p:sp>
    </p:spTree>
    <p:extLst>
      <p:ext uri="{BB962C8B-B14F-4D97-AF65-F5344CB8AC3E}">
        <p14:creationId xmlns:p14="http://schemas.microsoft.com/office/powerpoint/2010/main" val="1591255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35</a:t>
            </a:fld>
            <a:endParaRPr lang="en-NL"/>
          </a:p>
        </p:txBody>
      </p:sp>
    </p:spTree>
    <p:extLst>
      <p:ext uri="{BB962C8B-B14F-4D97-AF65-F5344CB8AC3E}">
        <p14:creationId xmlns:p14="http://schemas.microsoft.com/office/powerpoint/2010/main" val="1293534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36</a:t>
            </a:fld>
            <a:endParaRPr lang="en-NL"/>
          </a:p>
        </p:txBody>
      </p:sp>
    </p:spTree>
    <p:extLst>
      <p:ext uri="{BB962C8B-B14F-4D97-AF65-F5344CB8AC3E}">
        <p14:creationId xmlns:p14="http://schemas.microsoft.com/office/powerpoint/2010/main" val="2508144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A20B-A579-95E2-C7F5-35B220709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B9D99-0A8B-5FB5-79C1-8F63629B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5AB-B26E-5DF9-8267-AC9ACEA21C23}"/>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C6F19B0C-6137-DD01-6942-2A519187E184}"/>
              </a:ext>
            </a:extLst>
          </p:cNvPr>
          <p:cNvSpPr>
            <a:spLocks noGrp="1"/>
          </p:cNvSpPr>
          <p:nvPr>
            <p:ph type="sldNum" sz="quarter" idx="5"/>
          </p:nvPr>
        </p:nvSpPr>
        <p:spPr/>
        <p:txBody>
          <a:bodyPr/>
          <a:lstStyle/>
          <a:p>
            <a:fld id="{7491CE11-5CD1-4BE9-AEB6-38DE72A19332}" type="slidenum">
              <a:rPr lang="en-NL" smtClean="0"/>
              <a:t>37</a:t>
            </a:fld>
            <a:endParaRPr lang="en-NL"/>
          </a:p>
        </p:txBody>
      </p:sp>
    </p:spTree>
    <p:extLst>
      <p:ext uri="{BB962C8B-B14F-4D97-AF65-F5344CB8AC3E}">
        <p14:creationId xmlns:p14="http://schemas.microsoft.com/office/powerpoint/2010/main" val="4048309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5BD8D-DB17-7C0C-7371-1FDF672C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068BC-2272-1557-FF03-81B8CBB44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7D207-EA6E-B0C3-D419-8E737C4B8DDA}"/>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B8FD59A-2383-6C33-8F3D-8896FC7679F1}"/>
              </a:ext>
            </a:extLst>
          </p:cNvPr>
          <p:cNvSpPr>
            <a:spLocks noGrp="1"/>
          </p:cNvSpPr>
          <p:nvPr>
            <p:ph type="sldNum" sz="quarter" idx="5"/>
          </p:nvPr>
        </p:nvSpPr>
        <p:spPr/>
        <p:txBody>
          <a:bodyPr/>
          <a:lstStyle/>
          <a:p>
            <a:fld id="{7491CE11-5CD1-4BE9-AEB6-38DE72A19332}" type="slidenum">
              <a:rPr lang="en-NL" smtClean="0"/>
              <a:t>38</a:t>
            </a:fld>
            <a:endParaRPr lang="en-NL"/>
          </a:p>
        </p:txBody>
      </p:sp>
    </p:spTree>
    <p:extLst>
      <p:ext uri="{BB962C8B-B14F-4D97-AF65-F5344CB8AC3E}">
        <p14:creationId xmlns:p14="http://schemas.microsoft.com/office/powerpoint/2010/main" val="412745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DFFFF-89DC-E0AA-C502-1EC6874C8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D6210-45B2-1188-D9AE-847DB786C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F9084-BD9A-0418-7A77-77FD98AAE452}"/>
              </a:ext>
            </a:extLst>
          </p:cNvPr>
          <p:cNvSpPr>
            <a:spLocks noGrp="1"/>
          </p:cNvSpPr>
          <p:nvPr>
            <p:ph type="body" idx="1"/>
          </p:nvPr>
        </p:nvSpPr>
        <p:spPr/>
        <p:txBody>
          <a:bodyPr/>
          <a:lstStyle/>
          <a:p>
            <a:r>
              <a:rPr lang="en-US" dirty="0"/>
              <a:t>Teaser</a:t>
            </a:r>
          </a:p>
          <a:p>
            <a:r>
              <a:rPr lang="en-US" dirty="0"/>
              <a:t>Quick description of your project in 500 – 1000 Signs</a:t>
            </a:r>
          </a:p>
          <a:p>
            <a:r>
              <a:rPr lang="en-US" dirty="0"/>
              <a:t>Teaser Image that shows enough of the project to make the viewer want to see more, but doesn’t show everything</a:t>
            </a:r>
            <a:endParaRPr lang="en-NL" dirty="0"/>
          </a:p>
        </p:txBody>
      </p:sp>
      <p:sp>
        <p:nvSpPr>
          <p:cNvPr id="4" name="Slide Number Placeholder 3">
            <a:extLst>
              <a:ext uri="{FF2B5EF4-FFF2-40B4-BE49-F238E27FC236}">
                <a16:creationId xmlns:a16="http://schemas.microsoft.com/office/drawing/2014/main" id="{967C04AA-3EA6-B249-5F6E-FB33DD198B55}"/>
              </a:ext>
            </a:extLst>
          </p:cNvPr>
          <p:cNvSpPr>
            <a:spLocks noGrp="1"/>
          </p:cNvSpPr>
          <p:nvPr>
            <p:ph type="sldNum" sz="quarter" idx="5"/>
          </p:nvPr>
        </p:nvSpPr>
        <p:spPr/>
        <p:txBody>
          <a:bodyPr/>
          <a:lstStyle/>
          <a:p>
            <a:fld id="{7491CE11-5CD1-4BE9-AEB6-38DE72A19332}" type="slidenum">
              <a:rPr lang="en-NL" smtClean="0"/>
              <a:t>5</a:t>
            </a:fld>
            <a:endParaRPr lang="en-NL"/>
          </a:p>
        </p:txBody>
      </p:sp>
    </p:spTree>
    <p:extLst>
      <p:ext uri="{BB962C8B-B14F-4D97-AF65-F5344CB8AC3E}">
        <p14:creationId xmlns:p14="http://schemas.microsoft.com/office/powerpoint/2010/main" val="188544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430A-C840-6198-43C4-9936267CA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41B98-A124-68A7-5586-94572AFF2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13021-C348-AE40-E6BB-8E303E0C2778}"/>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2BD8D0AF-59C8-2281-6459-31C038F91984}"/>
              </a:ext>
            </a:extLst>
          </p:cNvPr>
          <p:cNvSpPr>
            <a:spLocks noGrp="1"/>
          </p:cNvSpPr>
          <p:nvPr>
            <p:ph type="sldNum" sz="quarter" idx="5"/>
          </p:nvPr>
        </p:nvSpPr>
        <p:spPr/>
        <p:txBody>
          <a:bodyPr/>
          <a:lstStyle/>
          <a:p>
            <a:fld id="{7491CE11-5CD1-4BE9-AEB6-38DE72A19332}" type="slidenum">
              <a:rPr lang="en-NL" smtClean="0"/>
              <a:t>6</a:t>
            </a:fld>
            <a:endParaRPr lang="en-NL"/>
          </a:p>
        </p:txBody>
      </p:sp>
    </p:spTree>
    <p:extLst>
      <p:ext uri="{BB962C8B-B14F-4D97-AF65-F5344CB8AC3E}">
        <p14:creationId xmlns:p14="http://schemas.microsoft.com/office/powerpoint/2010/main" val="1111850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4B4BD-4FF9-2E68-6BE9-66A80F787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94A4E-90D1-28FC-C0BC-C689F426B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F841B-1BE9-50AC-0129-4B02C877F032}"/>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4F65BEEA-FAA4-9764-E41E-5D6184B2CBA4}"/>
              </a:ext>
            </a:extLst>
          </p:cNvPr>
          <p:cNvSpPr>
            <a:spLocks noGrp="1"/>
          </p:cNvSpPr>
          <p:nvPr>
            <p:ph type="sldNum" sz="quarter" idx="5"/>
          </p:nvPr>
        </p:nvSpPr>
        <p:spPr/>
        <p:txBody>
          <a:bodyPr/>
          <a:lstStyle/>
          <a:p>
            <a:fld id="{7491CE11-5CD1-4BE9-AEB6-38DE72A19332}" type="slidenum">
              <a:rPr lang="en-NL" smtClean="0"/>
              <a:t>7</a:t>
            </a:fld>
            <a:endParaRPr lang="en-NL"/>
          </a:p>
        </p:txBody>
      </p:sp>
    </p:spTree>
    <p:extLst>
      <p:ext uri="{BB962C8B-B14F-4D97-AF65-F5344CB8AC3E}">
        <p14:creationId xmlns:p14="http://schemas.microsoft.com/office/powerpoint/2010/main" val="60609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A9259-5D9A-12BE-0C91-D4F02BAB1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2A27C-F910-CC6C-2DD8-9B42A3805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304C4-A7AC-F595-3C55-14A0B66EF079}"/>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B8DA47A7-B0DC-8223-C000-6E43260DFC4A}"/>
              </a:ext>
            </a:extLst>
          </p:cNvPr>
          <p:cNvSpPr>
            <a:spLocks noGrp="1"/>
          </p:cNvSpPr>
          <p:nvPr>
            <p:ph type="sldNum" sz="quarter" idx="5"/>
          </p:nvPr>
        </p:nvSpPr>
        <p:spPr/>
        <p:txBody>
          <a:bodyPr/>
          <a:lstStyle/>
          <a:p>
            <a:fld id="{7491CE11-5CD1-4BE9-AEB6-38DE72A19332}" type="slidenum">
              <a:rPr lang="en-NL" smtClean="0"/>
              <a:t>8</a:t>
            </a:fld>
            <a:endParaRPr lang="en-NL"/>
          </a:p>
        </p:txBody>
      </p:sp>
    </p:spTree>
    <p:extLst>
      <p:ext uri="{BB962C8B-B14F-4D97-AF65-F5344CB8AC3E}">
        <p14:creationId xmlns:p14="http://schemas.microsoft.com/office/powerpoint/2010/main" val="214296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94328-BDFD-040B-9A59-180252AB2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DB2C6-5994-E3FF-E031-7ED87B9DD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6B317-E7D0-5282-C637-6E25B2404990}"/>
              </a:ext>
            </a:extLst>
          </p:cNvPr>
          <p:cNvSpPr>
            <a:spLocks noGrp="1"/>
          </p:cNvSpPr>
          <p:nvPr>
            <p:ph type="body" idx="1"/>
          </p:nvPr>
        </p:nvSpPr>
        <p:spPr/>
        <p:txBody>
          <a:bodyPr/>
          <a:lstStyle/>
          <a:p>
            <a:r>
              <a:rPr lang="en-US" dirty="0"/>
              <a:t>Dive in the process – showcase how you work and how you came up with everything</a:t>
            </a:r>
            <a:endParaRPr lang="en-NL" dirty="0"/>
          </a:p>
        </p:txBody>
      </p:sp>
      <p:sp>
        <p:nvSpPr>
          <p:cNvPr id="4" name="Slide Number Placeholder 3">
            <a:extLst>
              <a:ext uri="{FF2B5EF4-FFF2-40B4-BE49-F238E27FC236}">
                <a16:creationId xmlns:a16="http://schemas.microsoft.com/office/drawing/2014/main" id="{F4304CDA-A029-CA6B-F6A3-76099F9E595C}"/>
              </a:ext>
            </a:extLst>
          </p:cNvPr>
          <p:cNvSpPr>
            <a:spLocks noGrp="1"/>
          </p:cNvSpPr>
          <p:nvPr>
            <p:ph type="sldNum" sz="quarter" idx="5"/>
          </p:nvPr>
        </p:nvSpPr>
        <p:spPr/>
        <p:txBody>
          <a:bodyPr/>
          <a:lstStyle/>
          <a:p>
            <a:fld id="{7491CE11-5CD1-4BE9-AEB6-38DE72A19332}" type="slidenum">
              <a:rPr lang="en-NL" smtClean="0"/>
              <a:t>9</a:t>
            </a:fld>
            <a:endParaRPr lang="en-NL"/>
          </a:p>
        </p:txBody>
      </p:sp>
    </p:spTree>
    <p:extLst>
      <p:ext uri="{BB962C8B-B14F-4D97-AF65-F5344CB8AC3E}">
        <p14:creationId xmlns:p14="http://schemas.microsoft.com/office/powerpoint/2010/main" val="36226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 shot</a:t>
            </a:r>
          </a:p>
          <a:p>
            <a:r>
              <a:rPr lang="en-US" dirty="0"/>
              <a:t>Close the projects with some hero shots the show your results in the best way possible</a:t>
            </a:r>
            <a:endParaRPr lang="en-NL" dirty="0"/>
          </a:p>
        </p:txBody>
      </p:sp>
      <p:sp>
        <p:nvSpPr>
          <p:cNvPr id="4" name="Slide Number Placeholder 3"/>
          <p:cNvSpPr>
            <a:spLocks noGrp="1"/>
          </p:cNvSpPr>
          <p:nvPr>
            <p:ph type="sldNum" sz="quarter" idx="5"/>
          </p:nvPr>
        </p:nvSpPr>
        <p:spPr/>
        <p:txBody>
          <a:bodyPr/>
          <a:lstStyle/>
          <a:p>
            <a:fld id="{7491CE11-5CD1-4BE9-AEB6-38DE72A19332}" type="slidenum">
              <a:rPr lang="en-NL" smtClean="0"/>
              <a:t>10</a:t>
            </a:fld>
            <a:endParaRPr lang="en-NL"/>
          </a:p>
        </p:txBody>
      </p:sp>
    </p:spTree>
    <p:extLst>
      <p:ext uri="{BB962C8B-B14F-4D97-AF65-F5344CB8AC3E}">
        <p14:creationId xmlns:p14="http://schemas.microsoft.com/office/powerpoint/2010/main" val="2745154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7D3BA26B-7FEE-4069-B799-C3E78785557F}" type="datetimeFigureOut">
              <a:rPr lang="en-NL" smtClean="0"/>
              <a:t>10/29/2024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336630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D3BA26B-7FEE-4069-B799-C3E78785557F}" type="datetimeFigureOut">
              <a:rPr lang="en-NL" smtClean="0"/>
              <a:t>10/29/2024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289040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D3BA26B-7FEE-4069-B799-C3E78785557F}" type="datetimeFigureOut">
              <a:rPr lang="en-NL" smtClean="0"/>
              <a:t>10/29/2024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1758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D3BA26B-7FEE-4069-B799-C3E78785557F}" type="datetimeFigureOut">
              <a:rPr lang="en-NL" smtClean="0"/>
              <a:t>10/29/2024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29433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7D3BA26B-7FEE-4069-B799-C3E78785557F}" type="datetimeFigureOut">
              <a:rPr lang="en-NL" smtClean="0"/>
              <a:t>10/29/2024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270813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D3BA26B-7FEE-4069-B799-C3E78785557F}" type="datetimeFigureOut">
              <a:rPr lang="en-NL" smtClean="0"/>
              <a:t>10/29/2024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15597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D3BA26B-7FEE-4069-B799-C3E78785557F}" type="datetimeFigureOut">
              <a:rPr lang="en-NL" smtClean="0"/>
              <a:t>10/29/2024</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93099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7D3BA26B-7FEE-4069-B799-C3E78785557F}" type="datetimeFigureOut">
              <a:rPr lang="en-NL" smtClean="0"/>
              <a:t>10/29/2024</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59508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BA26B-7FEE-4069-B799-C3E78785557F}" type="datetimeFigureOut">
              <a:rPr lang="en-NL" smtClean="0"/>
              <a:t>10/29/2024</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392811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D3BA26B-7FEE-4069-B799-C3E78785557F}" type="datetimeFigureOut">
              <a:rPr lang="en-NL" smtClean="0"/>
              <a:t>10/29/2024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420866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D3BA26B-7FEE-4069-B799-C3E78785557F}" type="datetimeFigureOut">
              <a:rPr lang="en-NL" smtClean="0"/>
              <a:t>10/29/2024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BCECC820-A2B8-445D-A390-D65DB34B1D82}" type="slidenum">
              <a:rPr lang="en-NL" smtClean="0"/>
              <a:t>‹nr.›</a:t>
            </a:fld>
            <a:endParaRPr lang="en-NL"/>
          </a:p>
        </p:txBody>
      </p:sp>
    </p:spTree>
    <p:extLst>
      <p:ext uri="{BB962C8B-B14F-4D97-AF65-F5344CB8AC3E}">
        <p14:creationId xmlns:p14="http://schemas.microsoft.com/office/powerpoint/2010/main" val="189970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BA26B-7FEE-4069-B799-C3E78785557F}" type="datetimeFigureOut">
              <a:rPr lang="en-NL" smtClean="0"/>
              <a:t>10/29/2024</a:t>
            </a:fld>
            <a:endParaRPr lang="en-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CC820-A2B8-445D-A390-D65DB34B1D82}" type="slidenum">
              <a:rPr lang="en-NL" smtClean="0"/>
              <a:t>‹nr.›</a:t>
            </a:fld>
            <a:endParaRPr lang="en-NL"/>
          </a:p>
        </p:txBody>
      </p:sp>
    </p:spTree>
    <p:extLst>
      <p:ext uri="{BB962C8B-B14F-4D97-AF65-F5344CB8AC3E}">
        <p14:creationId xmlns:p14="http://schemas.microsoft.com/office/powerpoint/2010/main" val="319995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4.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56.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eg"/><Relationship Id="rId5" Type="http://schemas.microsoft.com/office/2007/relationships/hdphoto" Target="../media/hdphoto7.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8.wdp"/><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18" Type="http://schemas.openxmlformats.org/officeDocument/2006/relationships/image" Target="../media/image88.png"/><Relationship Id="rId3" Type="http://schemas.openxmlformats.org/officeDocument/2006/relationships/image" Target="../media/image73.png"/><Relationship Id="rId21" Type="http://schemas.openxmlformats.org/officeDocument/2006/relationships/image" Target="../media/image90.pn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7.png"/><Relationship Id="rId2" Type="http://schemas.openxmlformats.org/officeDocument/2006/relationships/notesSlide" Target="../notesSlides/notesSlide31.xml"/><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82.png"/><Relationship Id="rId24" Type="http://schemas.openxmlformats.org/officeDocument/2006/relationships/image" Target="../media/image92.jpeg"/><Relationship Id="rId5" Type="http://schemas.openxmlformats.org/officeDocument/2006/relationships/image" Target="../media/image79.png"/><Relationship Id="rId15" Type="http://schemas.openxmlformats.org/officeDocument/2006/relationships/image" Target="../media/image85.png"/><Relationship Id="rId23" Type="http://schemas.microsoft.com/office/2007/relationships/hdphoto" Target="../media/hdphoto14.wdp"/><Relationship Id="rId10" Type="http://schemas.microsoft.com/office/2007/relationships/hdphoto" Target="../media/hdphoto11.wdp"/><Relationship Id="rId19" Type="http://schemas.microsoft.com/office/2007/relationships/hdphoto" Target="../media/hdphoto13.wdp"/><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image" Target="../media/image84.png"/><Relationship Id="rId22"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5.wdp"/></Relationships>
</file>

<file path=ppt/slides/_rels/slide39.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3A8F-FB9A-F77A-0BA3-B0CB4EF155CF}"/>
              </a:ext>
            </a:extLst>
          </p:cNvPr>
          <p:cNvSpPr>
            <a:spLocks noGrp="1"/>
          </p:cNvSpPr>
          <p:nvPr>
            <p:ph type="title"/>
          </p:nvPr>
        </p:nvSpPr>
        <p:spPr>
          <a:xfrm>
            <a:off x="6108700" y="2641672"/>
            <a:ext cx="10515600" cy="2917296"/>
          </a:xfrm>
        </p:spPr>
        <p:txBody>
          <a:bodyPr anchor="t">
            <a:normAutofit/>
          </a:bodyPr>
          <a:lstStyle/>
          <a:p>
            <a:pPr>
              <a:lnSpc>
                <a:spcPct val="70000"/>
              </a:lnSpc>
            </a:pPr>
            <a:r>
              <a:rPr lang="en-US" sz="4000" dirty="0">
                <a:latin typeface="Franklin Gothic Demi" panose="020B0703020102020204" pitchFamily="34" charset="0"/>
              </a:rPr>
              <a:t>COMPUTATIONAL </a:t>
            </a:r>
            <a:br>
              <a:rPr lang="en-US" sz="4000" dirty="0">
                <a:latin typeface="Franklin Gothic Demi" panose="020B0703020102020204" pitchFamily="34" charset="0"/>
              </a:rPr>
            </a:br>
            <a:r>
              <a:rPr lang="en-US" sz="4000" dirty="0">
                <a:latin typeface="Franklin Gothic Demi" panose="020B0703020102020204" pitchFamily="34" charset="0"/>
              </a:rPr>
              <a:t>DRAWING</a:t>
            </a:r>
            <a:br>
              <a:rPr lang="en-US" sz="4000" dirty="0">
                <a:latin typeface="Franklin Gothic Demi" panose="020B0703020102020204" pitchFamily="34" charset="0"/>
              </a:rPr>
            </a:br>
            <a:br>
              <a:rPr lang="en-US" sz="4000" dirty="0">
                <a:latin typeface="Franklin Gothic Demi" panose="020B0703020102020204" pitchFamily="34" charset="0"/>
              </a:rPr>
            </a:br>
            <a:r>
              <a:rPr lang="en-US" sz="4000" dirty="0">
                <a:latin typeface="Franklin Gothic Demi" panose="020B0703020102020204" pitchFamily="34" charset="0"/>
              </a:rPr>
              <a:t>	</a:t>
            </a:r>
            <a:r>
              <a:rPr lang="en-US" sz="1800" dirty="0">
                <a:latin typeface="Franklin Gothic Demi" panose="020B0703020102020204" pitchFamily="34" charset="0"/>
              </a:rPr>
              <a:t>Sven Dekker</a:t>
            </a:r>
            <a:br>
              <a:rPr lang="en-US" sz="1800" dirty="0">
                <a:latin typeface="Franklin Gothic Demi" panose="020B0703020102020204" pitchFamily="34" charset="0"/>
              </a:rPr>
            </a:br>
            <a:r>
              <a:rPr lang="en-US" sz="1800" dirty="0">
                <a:latin typeface="Franklin Gothic Demi" panose="020B0703020102020204" pitchFamily="34" charset="0"/>
              </a:rPr>
              <a:t>		</a:t>
            </a:r>
            <a:r>
              <a:rPr lang="en-US" sz="1800" dirty="0">
                <a:latin typeface="Franklin Gothic Book" panose="020B0503020102020204" pitchFamily="34" charset="0"/>
              </a:rPr>
              <a:t>Amsterdam University of Applied Sciences</a:t>
            </a:r>
            <a:br>
              <a:rPr lang="en-US" sz="1800" dirty="0">
                <a:latin typeface="Franklin Gothic Book" panose="020B0503020102020204" pitchFamily="34" charset="0"/>
              </a:rPr>
            </a:br>
            <a:r>
              <a:rPr lang="en-US" sz="1800" dirty="0">
                <a:latin typeface="Franklin Gothic Book" panose="020B0503020102020204" pitchFamily="34" charset="0"/>
              </a:rPr>
              <a:t>		</a:t>
            </a:r>
            <a:r>
              <a:rPr lang="en-US" sz="1800" dirty="0" err="1">
                <a:latin typeface="Franklin Gothic Book" panose="020B0503020102020204" pitchFamily="34" charset="0"/>
              </a:rPr>
              <a:t>RobotLAB</a:t>
            </a:r>
            <a:br>
              <a:rPr lang="en-US" sz="1800" dirty="0">
                <a:latin typeface="Franklin Gothic Book" panose="020B0503020102020204" pitchFamily="34" charset="0"/>
              </a:rPr>
            </a:br>
            <a:r>
              <a:rPr lang="en-US" sz="1800" dirty="0">
                <a:latin typeface="Franklin Gothic Book" panose="020B0503020102020204" pitchFamily="34" charset="0"/>
              </a:rPr>
              <a:t>		</a:t>
            </a:r>
            <a:endParaRPr lang="en-NL" sz="1800" dirty="0">
              <a:latin typeface="Franklin Gothic Book" panose="020B0503020102020204" pitchFamily="34" charset="0"/>
            </a:endParaRPr>
          </a:p>
        </p:txBody>
      </p:sp>
      <p:grpSp>
        <p:nvGrpSpPr>
          <p:cNvPr id="5" name="Group 4">
            <a:extLst>
              <a:ext uri="{FF2B5EF4-FFF2-40B4-BE49-F238E27FC236}">
                <a16:creationId xmlns:a16="http://schemas.microsoft.com/office/drawing/2014/main" id="{668F26B6-E45E-8020-AFF0-C47AB9DDB5E7}"/>
              </a:ext>
            </a:extLst>
          </p:cNvPr>
          <p:cNvGrpSpPr/>
          <p:nvPr/>
        </p:nvGrpSpPr>
        <p:grpSpPr>
          <a:xfrm>
            <a:off x="-1464978" y="-833730"/>
            <a:ext cx="2217276" cy="409840"/>
            <a:chOff x="9599426" y="168998"/>
            <a:chExt cx="2217276" cy="409840"/>
          </a:xfrm>
        </p:grpSpPr>
        <p:pic>
          <p:nvPicPr>
            <p:cNvPr id="3" name="Picture 2">
              <a:extLst>
                <a:ext uri="{FF2B5EF4-FFF2-40B4-BE49-F238E27FC236}">
                  <a16:creationId xmlns:a16="http://schemas.microsoft.com/office/drawing/2014/main" id="{E62B54A8-2195-21E7-6C13-4F482F8E6C68}"/>
                </a:ext>
              </a:extLst>
            </p:cNvPr>
            <p:cNvPicPr>
              <a:picLocks noChangeAspect="1"/>
            </p:cNvPicPr>
            <p:nvPr/>
          </p:nvPicPr>
          <p:blipFill rotWithShape="1">
            <a:blip r:embed="rId2">
              <a:duotone>
                <a:prstClr val="black"/>
                <a:schemeClr val="accent1">
                  <a:tint val="45000"/>
                  <a:satMod val="400000"/>
                </a:schemeClr>
              </a:duotone>
              <a:lum bright="-100000" contrast="100000"/>
            </a:blip>
            <a:srcRect b="27841"/>
            <a:stretch/>
          </p:blipFill>
          <p:spPr>
            <a:xfrm>
              <a:off x="9599426" y="405826"/>
              <a:ext cx="734412" cy="173012"/>
            </a:xfrm>
            <a:prstGeom prst="rect">
              <a:avLst/>
            </a:prstGeom>
            <a:noFill/>
          </p:spPr>
        </p:pic>
        <p:pic>
          <p:nvPicPr>
            <p:cNvPr id="4" name="Picture 3">
              <a:extLst>
                <a:ext uri="{FF2B5EF4-FFF2-40B4-BE49-F238E27FC236}">
                  <a16:creationId xmlns:a16="http://schemas.microsoft.com/office/drawing/2014/main" id="{5A0D8857-1663-9E9A-3801-85B4C52E03D8}"/>
                </a:ext>
              </a:extLst>
            </p:cNvPr>
            <p:cNvPicPr>
              <a:picLocks noChangeAspect="1"/>
            </p:cNvPicPr>
            <p:nvPr/>
          </p:nvPicPr>
          <p:blipFill rotWithShape="1">
            <a:blip r:embed="rId2">
              <a:duotone>
                <a:prstClr val="black"/>
                <a:schemeClr val="accent1">
                  <a:tint val="45000"/>
                  <a:satMod val="400000"/>
                </a:schemeClr>
              </a:duotone>
              <a:lum bright="-100000" contrast="100000"/>
            </a:blip>
            <a:srcRect t="71576" b="-4293"/>
            <a:stretch/>
          </p:blipFill>
          <p:spPr>
            <a:xfrm>
              <a:off x="9599426" y="168998"/>
              <a:ext cx="2217276" cy="236828"/>
            </a:xfrm>
            <a:prstGeom prst="rect">
              <a:avLst/>
            </a:prstGeom>
            <a:noFill/>
          </p:spPr>
        </p:pic>
      </p:grpSp>
    </p:spTree>
    <p:extLst>
      <p:ext uri="{BB962C8B-B14F-4D97-AF65-F5344CB8AC3E}">
        <p14:creationId xmlns:p14="http://schemas.microsoft.com/office/powerpoint/2010/main" val="393630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vlak, vechter, vliegtuig&#10;&#10;Automatisch gegenereerde beschrijving">
            <a:extLst>
              <a:ext uri="{FF2B5EF4-FFF2-40B4-BE49-F238E27FC236}">
                <a16:creationId xmlns:a16="http://schemas.microsoft.com/office/drawing/2014/main" id="{AB854F46-B58C-5776-BCB5-53EEB01427C0}"/>
              </a:ext>
            </a:extLst>
          </p:cNvPr>
          <p:cNvPicPr>
            <a:picLocks noChangeAspect="1"/>
          </p:cNvPicPr>
          <p:nvPr/>
        </p:nvPicPr>
        <p:blipFill rotWithShape="1">
          <a:blip r:embed="rId3">
            <a:extLst>
              <a:ext uri="{28A0092B-C50C-407E-A947-70E740481C1C}">
                <a14:useLocalDpi xmlns:a14="http://schemas.microsoft.com/office/drawing/2010/main" val="0"/>
              </a:ext>
            </a:extLst>
          </a:blip>
          <a:srcRect l="6182" b="7768"/>
          <a:stretch/>
        </p:blipFill>
        <p:spPr>
          <a:xfrm>
            <a:off x="5050172" y="1"/>
            <a:ext cx="7141828" cy="5251890"/>
          </a:xfrm>
          <a:prstGeom prst="rect">
            <a:avLst/>
          </a:prstGeom>
        </p:spPr>
      </p:pic>
      <p:pic>
        <p:nvPicPr>
          <p:cNvPr id="6" name="Afbeelding 5" descr="Afbeelding met plastic, sinaasappel&#10;&#10;Automatisch gegenereerde beschrijving">
            <a:extLst>
              <a:ext uri="{FF2B5EF4-FFF2-40B4-BE49-F238E27FC236}">
                <a16:creationId xmlns:a16="http://schemas.microsoft.com/office/drawing/2014/main" id="{5465C3E4-8F93-128E-7869-F210A1D9A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10" y="896521"/>
            <a:ext cx="3750757" cy="2954023"/>
          </a:xfrm>
          <a:prstGeom prst="rect">
            <a:avLst/>
          </a:prstGeom>
        </p:spPr>
      </p:pic>
      <p:pic>
        <p:nvPicPr>
          <p:cNvPr id="7" name="Afbeelding 6" descr="Afbeelding met sinaasappel&#10;&#10;Automatisch gegenereerde beschrijving">
            <a:extLst>
              <a:ext uri="{FF2B5EF4-FFF2-40B4-BE49-F238E27FC236}">
                <a16:creationId xmlns:a16="http://schemas.microsoft.com/office/drawing/2014/main" id="{1747C239-A412-8567-8CB1-CA9496DC6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95348" y="3380021"/>
            <a:ext cx="1536789" cy="3749767"/>
          </a:xfrm>
          <a:prstGeom prst="rect">
            <a:avLst/>
          </a:prstGeom>
        </p:spPr>
      </p:pic>
    </p:spTree>
    <p:extLst>
      <p:ext uri="{BB962C8B-B14F-4D97-AF65-F5344CB8AC3E}">
        <p14:creationId xmlns:p14="http://schemas.microsoft.com/office/powerpoint/2010/main" val="1231562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DCDE6-D5C6-933F-8C14-72FD49EF7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52898-EE5E-925F-239E-BA136A832B1B}"/>
              </a:ext>
            </a:extLst>
          </p:cNvPr>
          <p:cNvSpPr>
            <a:spLocks noGrp="1"/>
          </p:cNvSpPr>
          <p:nvPr>
            <p:ph type="title"/>
          </p:nvPr>
        </p:nvSpPr>
        <p:spPr>
          <a:xfrm>
            <a:off x="6096001" y="3429000"/>
            <a:ext cx="5773946" cy="3101196"/>
          </a:xfrm>
        </p:spPr>
        <p:txBody>
          <a:bodyPr anchor="t">
            <a:noAutofit/>
          </a:bodyPr>
          <a:lstStyle/>
          <a:p>
            <a:r>
              <a:rPr lang="en-US" sz="1400" dirty="0">
                <a:latin typeface="Franklin Gothic Demi" panose="020B0703020102020204" pitchFamily="34" charset="0"/>
              </a:rPr>
              <a:t>PROJECT</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Drawing</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The objective of this exercise was to produce a 			drawing using the customized end effector. The 			drawing required the utilization of multiple colours 		and various types of pencils. The design 			generated in Grasshopper served as the input for 		the script responsible for generating toolpaths 			for the robot. The primary focus of the exercise 			was to divide the design and allocate each 			segment to the appropriate tool, while also 			integrating the points for lifting 				and lowering the end effector as necessary.</a:t>
            </a:r>
            <a:endParaRPr lang="en-NL" sz="1400" dirty="0">
              <a:latin typeface="Franklin Gothic Book" panose="020B0503020102020204" pitchFamily="34" charset="0"/>
            </a:endParaRPr>
          </a:p>
        </p:txBody>
      </p:sp>
      <p:pic>
        <p:nvPicPr>
          <p:cNvPr id="5" name="Afbeelding 4" descr="Afbeelding met schets, tekening, tekst, kunst&#10;&#10;Automatisch gegenereerde beschrijving">
            <a:extLst>
              <a:ext uri="{FF2B5EF4-FFF2-40B4-BE49-F238E27FC236}">
                <a16:creationId xmlns:a16="http://schemas.microsoft.com/office/drawing/2014/main" id="{4A1C91D9-98A2-3C95-5FA7-C272AC044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8479" cy="6858000"/>
          </a:xfrm>
          <a:prstGeom prst="rect">
            <a:avLst/>
          </a:prstGeom>
        </p:spPr>
      </p:pic>
    </p:spTree>
    <p:extLst>
      <p:ext uri="{BB962C8B-B14F-4D97-AF65-F5344CB8AC3E}">
        <p14:creationId xmlns:p14="http://schemas.microsoft.com/office/powerpoint/2010/main" val="1616749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F42C3-C5AE-52DB-F99B-D7ADA06EADA1}"/>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FD7C4B8E-DB1F-B799-2994-0C5962088917}"/>
              </a:ext>
            </a:extLst>
          </p:cNvPr>
          <p:cNvPicPr>
            <a:picLocks noChangeAspect="1"/>
          </p:cNvPicPr>
          <p:nvPr/>
        </p:nvPicPr>
        <p:blipFill rotWithShape="1">
          <a:blip r:embed="rId3"/>
          <a:srcRect l="9095"/>
          <a:stretch/>
        </p:blipFill>
        <p:spPr>
          <a:xfrm>
            <a:off x="5848483" y="766618"/>
            <a:ext cx="6201004" cy="5122613"/>
          </a:xfrm>
          <a:prstGeom prst="rect">
            <a:avLst/>
          </a:prstGeom>
        </p:spPr>
      </p:pic>
      <p:sp>
        <p:nvSpPr>
          <p:cNvPr id="2" name="Title 1">
            <a:extLst>
              <a:ext uri="{FF2B5EF4-FFF2-40B4-BE49-F238E27FC236}">
                <a16:creationId xmlns:a16="http://schemas.microsoft.com/office/drawing/2014/main" id="{ECB429BE-608C-2D11-F21B-353D81157229}"/>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RESEARCH</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Tutorials &amp; Mood board </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To begin the design process, I delved into 			tutorials to explore the possibilities and gather 			inspiration. Drawing from the insights gained, I then 		created a </a:t>
            </a:r>
            <a:r>
              <a:rPr lang="en-GB" sz="1400" dirty="0" err="1">
                <a:latin typeface="Franklin Gothic Book" panose="020B0503020102020204" pitchFamily="34" charset="0"/>
              </a:rPr>
              <a:t>moodboard</a:t>
            </a:r>
            <a:r>
              <a:rPr lang="en-GB" sz="1400" dirty="0">
                <a:latin typeface="Franklin Gothic Book" panose="020B0503020102020204" pitchFamily="34" charset="0"/>
              </a:rPr>
              <a:t> to refine and enhance the vision 		further.</a:t>
            </a: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4" name="Afbeelding 3" descr="Afbeelding met tekst, poster, tekening, grafische vormgeving&#10;&#10;Automatisch gegenereerde beschrijving">
            <a:extLst>
              <a:ext uri="{FF2B5EF4-FFF2-40B4-BE49-F238E27FC236}">
                <a16:creationId xmlns:a16="http://schemas.microsoft.com/office/drawing/2014/main" id="{895D7E14-C8B5-DCB5-9031-4995EF09B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72" y="3630939"/>
            <a:ext cx="4838590" cy="2721707"/>
          </a:xfrm>
          <a:prstGeom prst="rect">
            <a:avLst/>
          </a:prstGeom>
        </p:spPr>
      </p:pic>
    </p:spTree>
    <p:extLst>
      <p:ext uri="{BB962C8B-B14F-4D97-AF65-F5344CB8AC3E}">
        <p14:creationId xmlns:p14="http://schemas.microsoft.com/office/powerpoint/2010/main" val="4231984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882F-3D4C-4FF8-8EE9-F5D2145CA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42535-56EF-13B4-C1AE-FDAB04B42ACF}"/>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ITERATIONS</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Computational Exploration</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Here are four iterations, starting from the left with the 		foundational design. In the second iteration, an array 		was incorporated to add depth. The third iteration 		introduced dashed lines for added visual intrigue. The 		final iteration drew inspiration from Frieder Nake, a 		pioneer of computer art.</a:t>
            </a:r>
            <a:r>
              <a:rPr lang="en-US" sz="1400" dirty="0">
                <a:latin typeface="Franklin Gothic Book" panose="020B0503020102020204" pitchFamily="34" charset="0"/>
              </a:rPr>
              <a:t>	</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endParaRPr lang="en-NL" sz="1400" dirty="0">
              <a:latin typeface="Franklin Gothic Book" panose="020B0503020102020204" pitchFamily="34" charset="0"/>
            </a:endParaRPr>
          </a:p>
        </p:txBody>
      </p:sp>
      <p:pic>
        <p:nvPicPr>
          <p:cNvPr id="15" name="Afbeelding 14">
            <a:extLst>
              <a:ext uri="{FF2B5EF4-FFF2-40B4-BE49-F238E27FC236}">
                <a16:creationId xmlns:a16="http://schemas.microsoft.com/office/drawing/2014/main" id="{F8B49120-FC75-3409-5210-E73236C0ED27}"/>
              </a:ext>
            </a:extLst>
          </p:cNvPr>
          <p:cNvPicPr>
            <a:picLocks noChangeAspect="1"/>
          </p:cNvPicPr>
          <p:nvPr/>
        </p:nvPicPr>
        <p:blipFill rotWithShape="1">
          <a:blip r:embed="rId3"/>
          <a:srcRect l="2015" b="2269"/>
          <a:stretch/>
        </p:blipFill>
        <p:spPr>
          <a:xfrm>
            <a:off x="844548" y="2918161"/>
            <a:ext cx="2386380" cy="3075710"/>
          </a:xfrm>
          <a:prstGeom prst="rect">
            <a:avLst/>
          </a:prstGeom>
        </p:spPr>
      </p:pic>
      <p:pic>
        <p:nvPicPr>
          <p:cNvPr id="17" name="Afbeelding 16">
            <a:extLst>
              <a:ext uri="{FF2B5EF4-FFF2-40B4-BE49-F238E27FC236}">
                <a16:creationId xmlns:a16="http://schemas.microsoft.com/office/drawing/2014/main" id="{FD25CA55-45EB-6715-C70E-45368E8FA003}"/>
              </a:ext>
            </a:extLst>
          </p:cNvPr>
          <p:cNvPicPr>
            <a:picLocks noChangeAspect="1"/>
          </p:cNvPicPr>
          <p:nvPr/>
        </p:nvPicPr>
        <p:blipFill rotWithShape="1">
          <a:blip r:embed="rId4"/>
          <a:srcRect r="113" b="1785"/>
          <a:stretch/>
        </p:blipFill>
        <p:spPr>
          <a:xfrm>
            <a:off x="3588252" y="2918161"/>
            <a:ext cx="2353345" cy="3075710"/>
          </a:xfrm>
          <a:prstGeom prst="rect">
            <a:avLst/>
          </a:prstGeom>
        </p:spPr>
      </p:pic>
      <p:pic>
        <p:nvPicPr>
          <p:cNvPr id="19" name="Afbeelding 18">
            <a:extLst>
              <a:ext uri="{FF2B5EF4-FFF2-40B4-BE49-F238E27FC236}">
                <a16:creationId xmlns:a16="http://schemas.microsoft.com/office/drawing/2014/main" id="{CB4B5E4B-FA28-E072-E955-9817FE1BA04F}"/>
              </a:ext>
            </a:extLst>
          </p:cNvPr>
          <p:cNvPicPr>
            <a:picLocks noChangeAspect="1"/>
          </p:cNvPicPr>
          <p:nvPr/>
        </p:nvPicPr>
        <p:blipFill rotWithShape="1">
          <a:blip r:embed="rId5"/>
          <a:srcRect l="1650" t="627"/>
          <a:stretch/>
        </p:blipFill>
        <p:spPr>
          <a:xfrm>
            <a:off x="6298921" y="2918161"/>
            <a:ext cx="2318706" cy="3075710"/>
          </a:xfrm>
          <a:prstGeom prst="rect">
            <a:avLst/>
          </a:prstGeom>
        </p:spPr>
      </p:pic>
      <p:pic>
        <p:nvPicPr>
          <p:cNvPr id="21" name="Afbeelding 20">
            <a:extLst>
              <a:ext uri="{FF2B5EF4-FFF2-40B4-BE49-F238E27FC236}">
                <a16:creationId xmlns:a16="http://schemas.microsoft.com/office/drawing/2014/main" id="{68D39978-9533-A44E-4DC6-F779C79F296B}"/>
              </a:ext>
            </a:extLst>
          </p:cNvPr>
          <p:cNvPicPr>
            <a:picLocks noChangeAspect="1"/>
          </p:cNvPicPr>
          <p:nvPr/>
        </p:nvPicPr>
        <p:blipFill>
          <a:blip r:embed="rId6"/>
          <a:stretch>
            <a:fillRect/>
          </a:stretch>
        </p:blipFill>
        <p:spPr>
          <a:xfrm>
            <a:off x="8974951" y="2913543"/>
            <a:ext cx="2332006" cy="3075710"/>
          </a:xfrm>
          <a:prstGeom prst="rect">
            <a:avLst/>
          </a:prstGeom>
        </p:spPr>
      </p:pic>
    </p:spTree>
    <p:extLst>
      <p:ext uri="{BB962C8B-B14F-4D97-AF65-F5344CB8AC3E}">
        <p14:creationId xmlns:p14="http://schemas.microsoft.com/office/powerpoint/2010/main" val="117806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CF1E0-B0A0-5A20-DFE9-F8B56732F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2D450-065E-4F9F-4BE8-FF3324B62F7F}"/>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REFLECTION</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Achievement </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It's an immensely gratifying moment when the end 		result surpasses your initial expectations. The script 		used to create the drawings proved to be highly reliable 		and automated. Given more time, I would have relished 		the opportunity to begin with a fresh design and create 		additional drawings.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5" name="Afbeelding 4" descr="Afbeelding met tekening, overdekt, vlak, vloer&#10;&#10;Automatisch gegenereerde beschrijving">
            <a:extLst>
              <a:ext uri="{FF2B5EF4-FFF2-40B4-BE49-F238E27FC236}">
                <a16:creationId xmlns:a16="http://schemas.microsoft.com/office/drawing/2014/main" id="{43A3F579-1E0C-9502-7045-230C87B93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905" y="2432648"/>
            <a:ext cx="4307383" cy="3817908"/>
          </a:xfrm>
          <a:prstGeom prst="rect">
            <a:avLst/>
          </a:prstGeom>
        </p:spPr>
      </p:pic>
    </p:spTree>
    <p:extLst>
      <p:ext uri="{BB962C8B-B14F-4D97-AF65-F5344CB8AC3E}">
        <p14:creationId xmlns:p14="http://schemas.microsoft.com/office/powerpoint/2010/main" val="2396369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Lijnillustraties, lijntekening, illustratie&#10;&#10;Automatisch gegenereerde beschrijving">
            <a:extLst>
              <a:ext uri="{FF2B5EF4-FFF2-40B4-BE49-F238E27FC236}">
                <a16:creationId xmlns:a16="http://schemas.microsoft.com/office/drawing/2014/main" id="{B01EA639-8431-F0FD-7006-D290F8E3814D}"/>
              </a:ext>
            </a:extLst>
          </p:cNvPr>
          <p:cNvPicPr>
            <a:picLocks noChangeAspect="1"/>
          </p:cNvPicPr>
          <p:nvPr/>
        </p:nvPicPr>
        <p:blipFill rotWithShape="1">
          <a:blip r:embed="rId2">
            <a:extLst>
              <a:ext uri="{28A0092B-C50C-407E-A947-70E740481C1C}">
                <a14:useLocalDpi xmlns:a14="http://schemas.microsoft.com/office/drawing/2010/main" val="0"/>
              </a:ext>
            </a:extLst>
          </a:blip>
          <a:srcRect l="1194"/>
          <a:stretch/>
        </p:blipFill>
        <p:spPr>
          <a:xfrm>
            <a:off x="1388701" y="360013"/>
            <a:ext cx="4270076" cy="6118539"/>
          </a:xfrm>
          <a:prstGeom prst="rect">
            <a:avLst/>
          </a:prstGeom>
        </p:spPr>
      </p:pic>
      <p:pic>
        <p:nvPicPr>
          <p:cNvPr id="5" name="Afbeelding 4" descr="Afbeelding met schets, tekening, lijntekening, kunst&#10;&#10;Automatisch gegenereerde beschrijving">
            <a:extLst>
              <a:ext uri="{FF2B5EF4-FFF2-40B4-BE49-F238E27FC236}">
                <a16:creationId xmlns:a16="http://schemas.microsoft.com/office/drawing/2014/main" id="{A18D0F6D-B4FA-918C-E500-8D2C74294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660" y="379447"/>
            <a:ext cx="4270077" cy="6099105"/>
          </a:xfrm>
          <a:prstGeom prst="rect">
            <a:avLst/>
          </a:prstGeom>
        </p:spPr>
      </p:pic>
    </p:spTree>
    <p:extLst>
      <p:ext uri="{BB962C8B-B14F-4D97-AF65-F5344CB8AC3E}">
        <p14:creationId xmlns:p14="http://schemas.microsoft.com/office/powerpoint/2010/main" val="392128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7DF5-DDD6-CBAF-DBC0-05BFC5448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920B6-C8D7-BD45-2D5A-B346C8014117}"/>
              </a:ext>
            </a:extLst>
          </p:cNvPr>
          <p:cNvSpPr>
            <a:spLocks noGrp="1"/>
          </p:cNvSpPr>
          <p:nvPr>
            <p:ph type="title"/>
          </p:nvPr>
        </p:nvSpPr>
        <p:spPr>
          <a:xfrm>
            <a:off x="6096001" y="3429000"/>
            <a:ext cx="5690531" cy="2917296"/>
          </a:xfrm>
        </p:spPr>
        <p:txBody>
          <a:bodyPr anchor="t">
            <a:normAutofit/>
          </a:bodyPr>
          <a:lstStyle/>
          <a:p>
            <a:r>
              <a:rPr lang="en-US" sz="1400" dirty="0">
                <a:latin typeface="Franklin Gothic Demi" panose="020B0703020102020204" pitchFamily="34" charset="0"/>
              </a:rPr>
              <a:t>PROJECT</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err="1">
                <a:latin typeface="Franklin Gothic Book" panose="020B0503020102020204" pitchFamily="34" charset="0"/>
              </a:rPr>
              <a:t>Kapla</a:t>
            </a:r>
            <a:r>
              <a:rPr lang="en-US" sz="1400" dirty="0">
                <a:latin typeface="Franklin Gothic Book" panose="020B0503020102020204" pitchFamily="34" charset="0"/>
              </a:rPr>
              <a:t> Tower</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The objective of this exercise was to construct 			the tallest tower while also setting up a robotic 			system equipped with a </a:t>
            </a:r>
            <a:r>
              <a:rPr lang="en-GB" sz="1400" dirty="0" err="1">
                <a:latin typeface="Franklin Gothic Book" panose="020B0503020102020204" pitchFamily="34" charset="0"/>
              </a:rPr>
              <a:t>Kapla</a:t>
            </a:r>
            <a:r>
              <a:rPr lang="en-GB" sz="1400" dirty="0">
                <a:latin typeface="Franklin Gothic Book" panose="020B0503020102020204" pitchFamily="34" charset="0"/>
              </a:rPr>
              <a:t> feeder and a glue 			station. This task required meticulous planning 			and execution, as it involved not only the physical 		construction of the tower but also the integration 		of automated processes for feeding </a:t>
            </a:r>
            <a:r>
              <a:rPr lang="en-GB" sz="1400" dirty="0" err="1">
                <a:latin typeface="Franklin Gothic Book" panose="020B0503020102020204" pitchFamily="34" charset="0"/>
              </a:rPr>
              <a:t>Kapla</a:t>
            </a:r>
            <a:r>
              <a:rPr lang="en-GB" sz="1400" dirty="0">
                <a:latin typeface="Franklin Gothic Book" panose="020B0503020102020204" pitchFamily="34" charset="0"/>
              </a:rPr>
              <a:t> blocks 		and applying glue. </a:t>
            </a:r>
            <a:endParaRPr lang="en-NL" sz="1400" dirty="0">
              <a:latin typeface="Franklin Gothic Book" panose="020B0503020102020204" pitchFamily="34" charset="0"/>
            </a:endParaRPr>
          </a:p>
        </p:txBody>
      </p:sp>
      <p:pic>
        <p:nvPicPr>
          <p:cNvPr id="5" name="Afbeelding 4" descr="Afbeelding met schets, tekening, tekst, kunst&#10;&#10;Automatisch gegenereerde beschrijving">
            <a:extLst>
              <a:ext uri="{FF2B5EF4-FFF2-40B4-BE49-F238E27FC236}">
                <a16:creationId xmlns:a16="http://schemas.microsoft.com/office/drawing/2014/main" id="{C95F9EB0-2967-8856-6B2D-1BC36E864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8479" cy="6858000"/>
          </a:xfrm>
          <a:prstGeom prst="rect">
            <a:avLst/>
          </a:prstGeom>
        </p:spPr>
      </p:pic>
      <p:pic>
        <p:nvPicPr>
          <p:cNvPr id="7" name="Afbeelding 6" descr="Afbeelding met overdekt&#10;&#10;Automatisch gegenereerde beschrijving">
            <a:extLst>
              <a:ext uri="{FF2B5EF4-FFF2-40B4-BE49-F238E27FC236}">
                <a16:creationId xmlns:a16="http://schemas.microsoft.com/office/drawing/2014/main" id="{4009F0DF-344A-B970-1366-74D95486A676}"/>
              </a:ext>
            </a:extLst>
          </p:cNvPr>
          <p:cNvPicPr>
            <a:picLocks noChangeAspect="1"/>
          </p:cNvPicPr>
          <p:nvPr/>
        </p:nvPicPr>
        <p:blipFill rotWithShape="1">
          <a:blip r:embed="rId4">
            <a:extLst>
              <a:ext uri="{28A0092B-C50C-407E-A947-70E740481C1C}">
                <a14:useLocalDpi xmlns:a14="http://schemas.microsoft.com/office/drawing/2010/main" val="0"/>
              </a:ext>
            </a:extLst>
          </a:blip>
          <a:srcRect l="8858" t="16352" r="20032" b="10474"/>
          <a:stretch/>
        </p:blipFill>
        <p:spPr>
          <a:xfrm>
            <a:off x="-1" y="0"/>
            <a:ext cx="4998479" cy="6858000"/>
          </a:xfrm>
          <a:prstGeom prst="rect">
            <a:avLst/>
          </a:prstGeom>
        </p:spPr>
      </p:pic>
    </p:spTree>
    <p:extLst>
      <p:ext uri="{BB962C8B-B14F-4D97-AF65-F5344CB8AC3E}">
        <p14:creationId xmlns:p14="http://schemas.microsoft.com/office/powerpoint/2010/main" val="4097879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6ECC0-40DD-148E-F9FF-9745085E2F53}"/>
            </a:ext>
          </a:extLst>
        </p:cNvPr>
        <p:cNvGrpSpPr/>
        <p:nvPr/>
      </p:nvGrpSpPr>
      <p:grpSpPr>
        <a:xfrm>
          <a:off x="0" y="0"/>
          <a:ext cx="0" cy="0"/>
          <a:chOff x="0" y="0"/>
          <a:chExt cx="0" cy="0"/>
        </a:xfrm>
      </p:grpSpPr>
      <p:sp>
        <p:nvSpPr>
          <p:cNvPr id="32" name="Rectangle 4">
            <a:extLst>
              <a:ext uri="{FF2B5EF4-FFF2-40B4-BE49-F238E27FC236}">
                <a16:creationId xmlns:a16="http://schemas.microsoft.com/office/drawing/2014/main" id="{2C4D49C8-BDE8-35B2-D44C-B8E657B26E48}"/>
              </a:ext>
            </a:extLst>
          </p:cNvPr>
          <p:cNvSpPr/>
          <p:nvPr/>
        </p:nvSpPr>
        <p:spPr>
          <a:xfrm>
            <a:off x="3436852" y="3635708"/>
            <a:ext cx="2523185" cy="252318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endParaRPr lang="en-NL" dirty="0"/>
          </a:p>
        </p:txBody>
      </p:sp>
      <p:sp>
        <p:nvSpPr>
          <p:cNvPr id="2" name="Title 1">
            <a:extLst>
              <a:ext uri="{FF2B5EF4-FFF2-40B4-BE49-F238E27FC236}">
                <a16:creationId xmlns:a16="http://schemas.microsoft.com/office/drawing/2014/main" id="{5D8FCABD-0BBA-3DBC-848C-35640FF48231}"/>
              </a:ext>
            </a:extLst>
          </p:cNvPr>
          <p:cNvSpPr>
            <a:spLocks noGrp="1"/>
          </p:cNvSpPr>
          <p:nvPr>
            <p:ph type="title"/>
          </p:nvPr>
        </p:nvSpPr>
        <p:spPr>
          <a:xfrm>
            <a:off x="865959" y="505354"/>
            <a:ext cx="5437310" cy="2917296"/>
          </a:xfrm>
        </p:spPr>
        <p:txBody>
          <a:bodyPr anchor="t">
            <a:normAutofit fontScale="90000"/>
          </a:bodyPr>
          <a:lstStyle/>
          <a:p>
            <a:r>
              <a:rPr lang="en-US" sz="1600" dirty="0">
                <a:latin typeface="Franklin Gothic Demi" panose="020B0703020102020204" pitchFamily="34" charset="0"/>
              </a:rPr>
              <a:t>RESEARCH</a:t>
            </a:r>
            <a:br>
              <a:rPr lang="en-US" sz="1600" dirty="0">
                <a:latin typeface="Franklin Gothic Demi" panose="020B0703020102020204" pitchFamily="34" charset="0"/>
              </a:rPr>
            </a:b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Inspirational Architecture </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idea for the tower initially stemmed from 		observing various architectural buildings. A 		tower showcased in the </a:t>
            </a:r>
            <a:r>
              <a:rPr lang="en-GB" sz="1600" dirty="0" err="1">
                <a:latin typeface="Franklin Gothic Book" panose="020B0503020102020204" pitchFamily="34" charset="0"/>
              </a:rPr>
              <a:t>RobotLAB</a:t>
            </a:r>
            <a:r>
              <a:rPr lang="en-GB" sz="1600" dirty="0">
                <a:latin typeface="Franklin Gothic Book" panose="020B0503020102020204" pitchFamily="34" charset="0"/>
              </a:rPr>
              <a:t> also 		caught my attention, providing insights into 		unique construction methods. Lastly, the 		notion of freehand building sparked my 		interest, encouraging me to explore different 		design possibilities.</a:t>
            </a:r>
            <a:br>
              <a:rPr lang="en-US" sz="1600" dirty="0">
                <a:latin typeface="Franklin Gothic Book" panose="020B0503020102020204" pitchFamily="34" charset="0"/>
              </a:rPr>
            </a:br>
            <a:br>
              <a:rPr lang="en-US" sz="1400" dirty="0">
                <a:latin typeface="Franklin Gothic Demi" panose="020B0703020102020204" pitchFamily="34" charset="0"/>
              </a:rPr>
            </a:b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sp>
        <p:nvSpPr>
          <p:cNvPr id="25" name="Rectangle 15">
            <a:extLst>
              <a:ext uri="{FF2B5EF4-FFF2-40B4-BE49-F238E27FC236}">
                <a16:creationId xmlns:a16="http://schemas.microsoft.com/office/drawing/2014/main" id="{759605A8-7AF4-7105-E267-2A8B43B771A2}"/>
              </a:ext>
            </a:extLst>
          </p:cNvPr>
          <p:cNvSpPr/>
          <p:nvPr/>
        </p:nvSpPr>
        <p:spPr>
          <a:xfrm>
            <a:off x="552533" y="3635708"/>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endParaRPr lang="en-NL" dirty="0"/>
          </a:p>
        </p:txBody>
      </p:sp>
      <p:pic>
        <p:nvPicPr>
          <p:cNvPr id="26" name="Afbeelding 25" descr="Afbeelding met ontwerp, kunst&#10;&#10;Beschrijving automatisch gegenereerd met gemiddelde betrouwbaarheid">
            <a:extLst>
              <a:ext uri="{FF2B5EF4-FFF2-40B4-BE49-F238E27FC236}">
                <a16:creationId xmlns:a16="http://schemas.microsoft.com/office/drawing/2014/main" id="{FD64E140-9F64-5EDD-8D9D-5B02E7083C2E}"/>
              </a:ext>
            </a:extLst>
          </p:cNvPr>
          <p:cNvPicPr>
            <a:picLocks noChangeAspect="1"/>
          </p:cNvPicPr>
          <p:nvPr/>
        </p:nvPicPr>
        <p:blipFill rotWithShape="1">
          <a:blip r:embed="rId3">
            <a:extLst>
              <a:ext uri="{28A0092B-C50C-407E-A947-70E740481C1C}">
                <a14:useLocalDpi xmlns:a14="http://schemas.microsoft.com/office/drawing/2010/main" val="0"/>
              </a:ext>
            </a:extLst>
          </a:blip>
          <a:srcRect l="20342" t="8205" r="26206" b="15821"/>
          <a:stretch/>
        </p:blipFill>
        <p:spPr>
          <a:xfrm>
            <a:off x="552533" y="3635708"/>
            <a:ext cx="2374900" cy="2533134"/>
          </a:xfrm>
          <a:prstGeom prst="rect">
            <a:avLst/>
          </a:prstGeom>
        </p:spPr>
      </p:pic>
      <p:pic>
        <p:nvPicPr>
          <p:cNvPr id="28" name="Afbeelding 27" descr="Afbeelding met Metropoolregio, Flatgebouw, buitenshuis, Metropool&#10;&#10;Automatisch gegenereerde beschrijving">
            <a:extLst>
              <a:ext uri="{FF2B5EF4-FFF2-40B4-BE49-F238E27FC236}">
                <a16:creationId xmlns:a16="http://schemas.microsoft.com/office/drawing/2014/main" id="{53E858A0-21E8-FEF0-50A2-6DC30FD9E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45" y="2786913"/>
            <a:ext cx="2523185" cy="3370088"/>
          </a:xfrm>
          <a:prstGeom prst="rect">
            <a:avLst/>
          </a:prstGeom>
        </p:spPr>
      </p:pic>
      <p:sp>
        <p:nvSpPr>
          <p:cNvPr id="29" name="Rectangle 4">
            <a:extLst>
              <a:ext uri="{FF2B5EF4-FFF2-40B4-BE49-F238E27FC236}">
                <a16:creationId xmlns:a16="http://schemas.microsoft.com/office/drawing/2014/main" id="{DD6642AF-AC28-8446-BC6B-3ACE8E464F47}"/>
              </a:ext>
            </a:extLst>
          </p:cNvPr>
          <p:cNvSpPr/>
          <p:nvPr/>
        </p:nvSpPr>
        <p:spPr>
          <a:xfrm>
            <a:off x="6303268" y="697435"/>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pic>
        <p:nvPicPr>
          <p:cNvPr id="30" name="Afbeelding 29" descr="Afbeelding met boek, tekst, stapelen, kunst&#10;&#10;Automatisch gegenereerde beschrijving">
            <a:extLst>
              <a:ext uri="{FF2B5EF4-FFF2-40B4-BE49-F238E27FC236}">
                <a16:creationId xmlns:a16="http://schemas.microsoft.com/office/drawing/2014/main" id="{39EDF1C1-BFED-5326-A585-56D6280C3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1092">
            <a:off x="7001257" y="819876"/>
            <a:ext cx="1281517" cy="2288254"/>
          </a:xfrm>
          <a:prstGeom prst="rect">
            <a:avLst/>
          </a:prstGeom>
        </p:spPr>
      </p:pic>
      <p:sp>
        <p:nvSpPr>
          <p:cNvPr id="31" name="Rectangle 4">
            <a:extLst>
              <a:ext uri="{FF2B5EF4-FFF2-40B4-BE49-F238E27FC236}">
                <a16:creationId xmlns:a16="http://schemas.microsoft.com/office/drawing/2014/main" id="{08380D68-4486-BA73-EA2D-71A24CBD917A}"/>
              </a:ext>
            </a:extLst>
          </p:cNvPr>
          <p:cNvSpPr/>
          <p:nvPr/>
        </p:nvSpPr>
        <p:spPr>
          <a:xfrm>
            <a:off x="6306566" y="3633816"/>
            <a:ext cx="2523185" cy="252318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endParaRPr lang="en-NL" dirty="0"/>
          </a:p>
        </p:txBody>
      </p:sp>
      <p:pic>
        <p:nvPicPr>
          <p:cNvPr id="33" name="Afbeelding 32" descr="Afbeelding met gebouw, architectuur, Flatgebouw, raam&#10;&#10;Automatisch gegenereerde beschrijving">
            <a:extLst>
              <a:ext uri="{FF2B5EF4-FFF2-40B4-BE49-F238E27FC236}">
                <a16:creationId xmlns:a16="http://schemas.microsoft.com/office/drawing/2014/main" id="{4D83FCE5-53AE-79A8-596E-CEF923C6EB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946" y="3894623"/>
            <a:ext cx="3619805" cy="2262378"/>
          </a:xfrm>
          <a:prstGeom prst="rect">
            <a:avLst/>
          </a:prstGeom>
        </p:spPr>
      </p:pic>
      <p:sp>
        <p:nvSpPr>
          <p:cNvPr id="34" name="Rectangle 4">
            <a:extLst>
              <a:ext uri="{FF2B5EF4-FFF2-40B4-BE49-F238E27FC236}">
                <a16:creationId xmlns:a16="http://schemas.microsoft.com/office/drawing/2014/main" id="{E94570C5-E2F0-7C65-DCD9-5B2382F7DD21}"/>
              </a:ext>
            </a:extLst>
          </p:cNvPr>
          <p:cNvSpPr/>
          <p:nvPr/>
        </p:nvSpPr>
        <p:spPr>
          <a:xfrm>
            <a:off x="9176280" y="697435"/>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35" name="Rectangle 4">
            <a:extLst>
              <a:ext uri="{FF2B5EF4-FFF2-40B4-BE49-F238E27FC236}">
                <a16:creationId xmlns:a16="http://schemas.microsoft.com/office/drawing/2014/main" id="{B7E66D07-6754-6BA6-D29B-94233B0E8A13}"/>
              </a:ext>
            </a:extLst>
          </p:cNvPr>
          <p:cNvSpPr/>
          <p:nvPr/>
        </p:nvSpPr>
        <p:spPr>
          <a:xfrm>
            <a:off x="9176280" y="3230569"/>
            <a:ext cx="2533134" cy="29264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pic>
        <p:nvPicPr>
          <p:cNvPr id="36" name="Afbeelding 35" descr="Afbeelding met wolkenkrabber, toren, gebouw, kunst&#10;&#10;Automatisch gegenereerde beschrijving">
            <a:extLst>
              <a:ext uri="{FF2B5EF4-FFF2-40B4-BE49-F238E27FC236}">
                <a16:creationId xmlns:a16="http://schemas.microsoft.com/office/drawing/2014/main" id="{18F1DCE7-30A6-3BE6-6404-388A92DB2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4022" y="1326185"/>
            <a:ext cx="2527428" cy="4830816"/>
          </a:xfrm>
          <a:prstGeom prst="rect">
            <a:avLst/>
          </a:prstGeom>
        </p:spPr>
      </p:pic>
    </p:spTree>
    <p:extLst>
      <p:ext uri="{BB962C8B-B14F-4D97-AF65-F5344CB8AC3E}">
        <p14:creationId xmlns:p14="http://schemas.microsoft.com/office/powerpoint/2010/main" val="2969222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168E-6C38-3D68-F90A-84F24118F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7E39D-A19D-DD19-E18B-203DDCFA1346}"/>
              </a:ext>
            </a:extLst>
          </p:cNvPr>
          <p:cNvSpPr>
            <a:spLocks noGrp="1"/>
          </p:cNvSpPr>
          <p:nvPr>
            <p:ph type="title"/>
          </p:nvPr>
        </p:nvSpPr>
        <p:spPr>
          <a:xfrm>
            <a:off x="247650" y="505354"/>
            <a:ext cx="6180667" cy="2917296"/>
          </a:xfrm>
        </p:spPr>
        <p:txBody>
          <a:bodyPr anchor="t">
            <a:normAutofit fontScale="90000"/>
          </a:bodyPr>
          <a:lstStyle/>
          <a:p>
            <a:r>
              <a:rPr lang="en-US" sz="1600" dirty="0">
                <a:latin typeface="Franklin Gothic Demi" panose="020B0703020102020204" pitchFamily="34" charset="0"/>
              </a:rPr>
              <a:t>ITERATIONS</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Computational Exploration</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tower's base takes inspiration from the freehand-		built structure, forming an octagon as its foundation. In 		the next iteration, efforts were made to integrate 		bridging and overhangs, yet it lacked visual appeal. 		Subsequently, scaling, rotation, and the duplication of 		natural blocks were introduced to enrich the design, 		especially considering the scarcity of coloured blocks. 		The final iteration, portrayed on the right, embodies the 		culmination of these refinements.</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endParaRPr lang="en-NL" sz="1400" dirty="0">
              <a:latin typeface="Franklin Gothic Book" panose="020B0503020102020204" pitchFamily="34" charset="0"/>
            </a:endParaRPr>
          </a:p>
        </p:txBody>
      </p:sp>
      <p:pic>
        <p:nvPicPr>
          <p:cNvPr id="3" name="Afbeelding 2">
            <a:extLst>
              <a:ext uri="{FF2B5EF4-FFF2-40B4-BE49-F238E27FC236}">
                <a16:creationId xmlns:a16="http://schemas.microsoft.com/office/drawing/2014/main" id="{446AC806-745E-D9B3-A2FD-5A0A7F8B2A54}"/>
              </a:ext>
            </a:extLst>
          </p:cNvPr>
          <p:cNvPicPr>
            <a:picLocks noChangeAspect="1"/>
          </p:cNvPicPr>
          <p:nvPr/>
        </p:nvPicPr>
        <p:blipFill rotWithShape="1">
          <a:blip r:embed="rId3"/>
          <a:srcRect l="5587" r="5890"/>
          <a:stretch/>
        </p:blipFill>
        <p:spPr>
          <a:xfrm>
            <a:off x="304868" y="3397501"/>
            <a:ext cx="2742619" cy="2742618"/>
          </a:xfrm>
          <a:prstGeom prst="rect">
            <a:avLst/>
          </a:prstGeom>
        </p:spPr>
      </p:pic>
      <p:pic>
        <p:nvPicPr>
          <p:cNvPr id="4" name="Afbeelding 3">
            <a:extLst>
              <a:ext uri="{FF2B5EF4-FFF2-40B4-BE49-F238E27FC236}">
                <a16:creationId xmlns:a16="http://schemas.microsoft.com/office/drawing/2014/main" id="{71495A88-1B15-1755-0B82-86B3D973A8FB}"/>
              </a:ext>
            </a:extLst>
          </p:cNvPr>
          <p:cNvPicPr>
            <a:picLocks noChangeAspect="1"/>
          </p:cNvPicPr>
          <p:nvPr/>
        </p:nvPicPr>
        <p:blipFill rotWithShape="1">
          <a:blip r:embed="rId4"/>
          <a:srcRect l="4189" r="7419"/>
          <a:stretch/>
        </p:blipFill>
        <p:spPr>
          <a:xfrm>
            <a:off x="3104705" y="3429000"/>
            <a:ext cx="2838690" cy="2742618"/>
          </a:xfrm>
          <a:prstGeom prst="rect">
            <a:avLst/>
          </a:prstGeom>
        </p:spPr>
      </p:pic>
      <p:pic>
        <p:nvPicPr>
          <p:cNvPr id="9" name="Afbeelding 8">
            <a:extLst>
              <a:ext uri="{FF2B5EF4-FFF2-40B4-BE49-F238E27FC236}">
                <a16:creationId xmlns:a16="http://schemas.microsoft.com/office/drawing/2014/main" id="{1D10F67D-5DE5-DF6B-40A6-DE75348F6E1A}"/>
              </a:ext>
            </a:extLst>
          </p:cNvPr>
          <p:cNvPicPr>
            <a:picLocks noChangeAspect="1"/>
          </p:cNvPicPr>
          <p:nvPr/>
        </p:nvPicPr>
        <p:blipFill rotWithShape="1">
          <a:blip r:embed="rId5"/>
          <a:srcRect l="4119" r="5005"/>
          <a:stretch/>
        </p:blipFill>
        <p:spPr>
          <a:xfrm>
            <a:off x="6232228" y="3454149"/>
            <a:ext cx="2711799" cy="2717469"/>
          </a:xfrm>
          <a:prstGeom prst="rect">
            <a:avLst/>
          </a:prstGeom>
        </p:spPr>
      </p:pic>
      <p:pic>
        <p:nvPicPr>
          <p:cNvPr id="10" name="Afbeelding 9">
            <a:extLst>
              <a:ext uri="{FF2B5EF4-FFF2-40B4-BE49-F238E27FC236}">
                <a16:creationId xmlns:a16="http://schemas.microsoft.com/office/drawing/2014/main" id="{ADD342A2-0C87-84D5-BA85-6BDC010515CC}"/>
              </a:ext>
            </a:extLst>
          </p:cNvPr>
          <p:cNvPicPr>
            <a:picLocks noChangeAspect="1"/>
          </p:cNvPicPr>
          <p:nvPr/>
        </p:nvPicPr>
        <p:blipFill rotWithShape="1">
          <a:blip r:embed="rId6"/>
          <a:srcRect r="5037"/>
          <a:stretch/>
        </p:blipFill>
        <p:spPr>
          <a:xfrm>
            <a:off x="9118832" y="3429000"/>
            <a:ext cx="2768300" cy="2717469"/>
          </a:xfrm>
          <a:prstGeom prst="rect">
            <a:avLst/>
          </a:prstGeom>
        </p:spPr>
      </p:pic>
      <p:pic>
        <p:nvPicPr>
          <p:cNvPr id="12" name="Afbeelding 11">
            <a:extLst>
              <a:ext uri="{FF2B5EF4-FFF2-40B4-BE49-F238E27FC236}">
                <a16:creationId xmlns:a16="http://schemas.microsoft.com/office/drawing/2014/main" id="{21E0D0F6-787F-0AAB-A93D-FACF8C063454}"/>
              </a:ext>
            </a:extLst>
          </p:cNvPr>
          <p:cNvPicPr>
            <a:picLocks noChangeAspect="1"/>
          </p:cNvPicPr>
          <p:nvPr/>
        </p:nvPicPr>
        <p:blipFill rotWithShape="1">
          <a:blip r:embed="rId7"/>
          <a:srcRect l="2623" r="2288"/>
          <a:stretch/>
        </p:blipFill>
        <p:spPr>
          <a:xfrm>
            <a:off x="7634414" y="505354"/>
            <a:ext cx="2619225" cy="256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253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100D-993A-94E6-4CB8-BA70322F5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7CE30-BC53-D666-D0FF-A60824F45A7A}"/>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PROCESS</a:t>
            </a:r>
            <a:br>
              <a:rPr lang="en-US" sz="1400" dirty="0">
                <a:latin typeface="Franklin Gothic Demi" panose="020B0703020102020204" pitchFamily="34" charset="0"/>
              </a:rPr>
            </a:b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sp>
        <p:nvSpPr>
          <p:cNvPr id="5" name="Rectangle 4">
            <a:extLst>
              <a:ext uri="{FF2B5EF4-FFF2-40B4-BE49-F238E27FC236}">
                <a16:creationId xmlns:a16="http://schemas.microsoft.com/office/drawing/2014/main" id="{FA768B58-04D4-0D49-5EF0-325E2686C5AB}"/>
              </a:ext>
            </a:extLst>
          </p:cNvPr>
          <p:cNvSpPr/>
          <p:nvPr/>
        </p:nvSpPr>
        <p:spPr>
          <a:xfrm>
            <a:off x="7205034" y="505354"/>
            <a:ext cx="4440625" cy="582643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pic>
        <p:nvPicPr>
          <p:cNvPr id="4" name="Afbeelding 3" descr="Afbeelding met plastic, overdekt, speelgoed&#10;&#10;Automatisch gegenereerde beschrijving">
            <a:extLst>
              <a:ext uri="{FF2B5EF4-FFF2-40B4-BE49-F238E27FC236}">
                <a16:creationId xmlns:a16="http://schemas.microsoft.com/office/drawing/2014/main" id="{332EC3BD-F567-28C2-7A9F-DD7877D073C9}"/>
              </a:ext>
            </a:extLst>
          </p:cNvPr>
          <p:cNvPicPr>
            <a:picLocks noChangeAspect="1"/>
          </p:cNvPicPr>
          <p:nvPr/>
        </p:nvPicPr>
        <p:blipFill rotWithShape="1">
          <a:blip r:embed="rId3">
            <a:extLst>
              <a:ext uri="{28A0092B-C50C-407E-A947-70E740481C1C}">
                <a14:useLocalDpi xmlns:a14="http://schemas.microsoft.com/office/drawing/2010/main" val="0"/>
              </a:ext>
            </a:extLst>
          </a:blip>
          <a:srcRect b="4531"/>
          <a:stretch/>
        </p:blipFill>
        <p:spPr>
          <a:xfrm>
            <a:off x="7205033" y="526211"/>
            <a:ext cx="4440625" cy="5805578"/>
          </a:xfrm>
          <a:prstGeom prst="rect">
            <a:avLst/>
          </a:prstGeom>
        </p:spPr>
      </p:pic>
      <p:pic>
        <p:nvPicPr>
          <p:cNvPr id="6" name="Afbeelding 5">
            <a:extLst>
              <a:ext uri="{FF2B5EF4-FFF2-40B4-BE49-F238E27FC236}">
                <a16:creationId xmlns:a16="http://schemas.microsoft.com/office/drawing/2014/main" id="{1885C073-9AA7-84BC-5CC5-9242818AAF2E}"/>
              </a:ext>
            </a:extLst>
          </p:cNvPr>
          <p:cNvPicPr>
            <a:picLocks noChangeAspect="1"/>
          </p:cNvPicPr>
          <p:nvPr/>
        </p:nvPicPr>
        <p:blipFill>
          <a:blip r:embed="rId4"/>
          <a:stretch>
            <a:fillRect/>
          </a:stretch>
        </p:blipFill>
        <p:spPr>
          <a:xfrm>
            <a:off x="247649" y="1112808"/>
            <a:ext cx="6811425" cy="4886155"/>
          </a:xfrm>
          <a:prstGeom prst="rect">
            <a:avLst/>
          </a:prstGeom>
        </p:spPr>
      </p:pic>
    </p:spTree>
    <p:extLst>
      <p:ext uri="{BB962C8B-B14F-4D97-AF65-F5344CB8AC3E}">
        <p14:creationId xmlns:p14="http://schemas.microsoft.com/office/powerpoint/2010/main" val="6415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3A8F-FB9A-F77A-0BA3-B0CB4EF155CF}"/>
              </a:ext>
            </a:extLst>
          </p:cNvPr>
          <p:cNvSpPr>
            <a:spLocks noGrp="1"/>
          </p:cNvSpPr>
          <p:nvPr>
            <p:ph type="title"/>
          </p:nvPr>
        </p:nvSpPr>
        <p:spPr>
          <a:xfrm>
            <a:off x="247650" y="505353"/>
            <a:ext cx="6461375" cy="3717325"/>
          </a:xfrm>
        </p:spPr>
        <p:txBody>
          <a:bodyPr anchor="t">
            <a:normAutofit fontScale="90000"/>
          </a:bodyPr>
          <a:lstStyle/>
          <a:p>
            <a:r>
              <a:rPr lang="en-US" sz="1600" dirty="0">
                <a:latin typeface="Franklin Gothic Demi" panose="020B0703020102020204" pitchFamily="34" charset="0"/>
              </a:rPr>
              <a:t>About me</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GB" sz="1600" dirty="0">
                <a:latin typeface="Franklin Gothic Book" panose="020B0503020102020204" pitchFamily="34" charset="0"/>
              </a:rPr>
              <a:t> Hello! I’m Sven Dekker</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a:t>
            </a:r>
            <a:r>
              <a:rPr lang="en-GB" sz="1600" dirty="0">
                <a:latin typeface="Franklin Gothic Book" panose="020B0503020102020204" pitchFamily="34" charset="0"/>
              </a:rPr>
              <a:t> third-year mechanical 					engineering student at </a:t>
            </a:r>
            <a:r>
              <a:rPr lang="en-GB" sz="1600" dirty="0" err="1">
                <a:latin typeface="Franklin Gothic Book" panose="020B0503020102020204" pitchFamily="34" charset="0"/>
              </a:rPr>
              <a:t>HvA</a:t>
            </a:r>
            <a:r>
              <a:rPr lang="en-GB" sz="1600" dirty="0">
                <a:latin typeface="Franklin Gothic Book" panose="020B0503020102020204" pitchFamily="34" charset="0"/>
              </a:rPr>
              <a:t>, with a passion for 			innovation in production techniques.</a:t>
            </a:r>
            <a:br>
              <a:rPr lang="en-GB" sz="1600" dirty="0">
                <a:latin typeface="Franklin Gothic Book" panose="020B0503020102020204" pitchFamily="34" charset="0"/>
              </a:rPr>
            </a:br>
            <a:br>
              <a:rPr lang="en-GB" sz="1600" dirty="0">
                <a:latin typeface="Franklin Gothic Book" panose="020B0503020102020204" pitchFamily="34" charset="0"/>
              </a:rPr>
            </a:br>
            <a:r>
              <a:rPr lang="en-GB" sz="1600" dirty="0">
                <a:latin typeface="Franklin Gothic Book" panose="020B0503020102020204" pitchFamily="34" charset="0"/>
              </a:rPr>
              <a:t>		I’m currently immersed in a minor Robotic 			Production &amp; Circular Materials. Where I explore 			cutting-edge developments with robotic arms. 			On weekends, I switch gears to bartending, 			drafting craft beer and creating memorable experiences.</a:t>
            </a:r>
            <a:br>
              <a:rPr lang="en-GB" sz="1600" dirty="0">
                <a:latin typeface="Franklin Gothic Book" panose="020B0503020102020204" pitchFamily="34" charset="0"/>
              </a:rPr>
            </a:br>
            <a:br>
              <a:rPr lang="en-GB" sz="1600" dirty="0">
                <a:latin typeface="Franklin Gothic Book" panose="020B0503020102020204" pitchFamily="34" charset="0"/>
              </a:rPr>
            </a:br>
            <a:r>
              <a:rPr lang="en-GB" sz="1600" dirty="0">
                <a:latin typeface="Franklin Gothic Book" panose="020B0503020102020204" pitchFamily="34" charset="0"/>
              </a:rPr>
              <a:t>		My goal is to stay at the forefront of innovation, whether it’s 		3D printing, automation, or sustainable manufacturing.</a:t>
            </a:r>
            <a:br>
              <a:rPr lang="en-GB" sz="1600" dirty="0">
                <a:latin typeface="Franklin Gothic Book" panose="020B0503020102020204" pitchFamily="34" charset="0"/>
              </a:rPr>
            </a:br>
            <a:br>
              <a:rPr lang="en-GB" sz="1600" dirty="0">
                <a:latin typeface="Franklin Gothic Book" panose="020B0503020102020204" pitchFamily="34" charset="0"/>
              </a:rPr>
            </a:br>
            <a:r>
              <a:rPr lang="en-GB" sz="1600" dirty="0">
                <a:latin typeface="Franklin Gothic Book" panose="020B0503020102020204" pitchFamily="34" charset="0"/>
              </a:rPr>
              <a:t>		Visit my website at: sven-dekker.com</a:t>
            </a:r>
            <a:br>
              <a:rPr lang="en-GB" sz="1600" dirty="0">
                <a:latin typeface="Franklin Gothic Book" panose="020B0503020102020204" pitchFamily="34" charset="0"/>
              </a:rPr>
            </a:br>
            <a:br>
              <a:rPr lang="en-GB" sz="1600" dirty="0">
                <a:latin typeface="Franklin Gothic Book" panose="020B0503020102020204" pitchFamily="34" charset="0"/>
              </a:rPr>
            </a:b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spTree>
    <p:extLst>
      <p:ext uri="{BB962C8B-B14F-4D97-AF65-F5344CB8AC3E}">
        <p14:creationId xmlns:p14="http://schemas.microsoft.com/office/powerpoint/2010/main" val="6376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3CFAAB5E-4FCD-2AE0-8EED-4105F1266ED6}"/>
              </a:ext>
            </a:extLst>
          </p:cNvPr>
          <p:cNvPicPr>
            <a:picLocks noChangeAspect="1"/>
          </p:cNvPicPr>
          <p:nvPr/>
        </p:nvPicPr>
        <p:blipFill rotWithShape="1">
          <a:blip r:embed="rId3"/>
          <a:srcRect l="2623" r="2288"/>
          <a:stretch/>
        </p:blipFill>
        <p:spPr>
          <a:xfrm>
            <a:off x="5457486" y="267419"/>
            <a:ext cx="6729384" cy="6590581"/>
          </a:xfrm>
          <a:prstGeom prst="rect">
            <a:avLst/>
          </a:prstGeom>
        </p:spPr>
      </p:pic>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47650" y="505354"/>
            <a:ext cx="6180667" cy="2917296"/>
          </a:xfrm>
        </p:spPr>
        <p:txBody>
          <a:bodyPr anchor="t">
            <a:normAutofit fontScale="90000"/>
          </a:bodyPr>
          <a:lstStyle/>
          <a:p>
            <a:r>
              <a:rPr lang="en-US" sz="1600" dirty="0">
                <a:latin typeface="Franklin Gothic Demi" panose="020B0703020102020204" pitchFamily="34" charset="0"/>
              </a:rPr>
              <a:t>VISION</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Vision Progress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initial vision aimed to construct a tower 			incorporating overhangs and vertically stacked blocks. 		However, upon experimentation, it became evident that 		this approach was overly ambitious given the time 		constraints. Consequently, the vision was scaled back, 		drawing inspiration from the tower already present in 		the room. Additionally, the constraints posed by the 		</a:t>
            </a:r>
            <a:r>
              <a:rPr lang="en-GB" sz="1600" dirty="0" err="1">
                <a:latin typeface="Franklin Gothic Book" panose="020B0503020102020204" pitchFamily="34" charset="0"/>
              </a:rPr>
              <a:t>cobots</a:t>
            </a:r>
            <a:r>
              <a:rPr lang="en-GB" sz="1600" dirty="0">
                <a:latin typeface="Franklin Gothic Book" panose="020B0503020102020204" pitchFamily="34" charset="0"/>
              </a:rPr>
              <a:t> limited the creative freedom, presenting 			challenges in crafting something truly unique.</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spTree>
    <p:extLst>
      <p:ext uri="{BB962C8B-B14F-4D97-AF65-F5344CB8AC3E}">
        <p14:creationId xmlns:p14="http://schemas.microsoft.com/office/powerpoint/2010/main" val="394146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KPI</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Circularity </a:t>
            </a:r>
            <a:br>
              <a:rPr lang="en-US" sz="1600" dirty="0">
                <a:latin typeface="Franklin Gothic Book" panose="020B0503020102020204" pitchFamily="34" charset="0"/>
              </a:rPr>
            </a:br>
            <a:r>
              <a:rPr lang="en-US" sz="1600" dirty="0">
                <a:latin typeface="Franklin Gothic Book" panose="020B0503020102020204" pitchFamily="34" charset="0"/>
              </a:rPr>
              <a:t>	</a:t>
            </a: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400" dirty="0">
                <a:latin typeface="Franklin Gothic Book" panose="020B0503020102020204" pitchFamily="34" charset="0"/>
              </a:rPr>
              <a:t>After completing the </a:t>
            </a:r>
            <a:r>
              <a:rPr lang="en-GB" sz="1400" dirty="0" err="1">
                <a:latin typeface="Franklin Gothic Book" panose="020B0503020102020204" pitchFamily="34" charset="0"/>
              </a:rPr>
              <a:t>kapla</a:t>
            </a:r>
            <a:r>
              <a:rPr lang="en-GB" sz="1400" dirty="0">
                <a:latin typeface="Franklin Gothic Book" panose="020B0503020102020204" pitchFamily="34" charset="0"/>
              </a:rPr>
              <a:t> tower challenge, we 			meticulously gathered data on the build process to 		conduct an impact evaluation. Our aim is to gain 			deeper insights into circularity, ensuring that we 			maximize efficiency and sustainability in our 			endeavours.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4" name="Picture 3" descr="A close up of a graph&#10;&#10;Description automatically generated">
            <a:extLst>
              <a:ext uri="{FF2B5EF4-FFF2-40B4-BE49-F238E27FC236}">
                <a16:creationId xmlns:a16="http://schemas.microsoft.com/office/drawing/2014/main" id="{673E30C2-A3CC-EC20-6979-6D1B98DF2957}"/>
              </a:ext>
            </a:extLst>
          </p:cNvPr>
          <p:cNvPicPr>
            <a:picLocks noChangeAspect="1"/>
          </p:cNvPicPr>
          <p:nvPr/>
        </p:nvPicPr>
        <p:blipFill rotWithShape="1">
          <a:blip r:embed="rId3"/>
          <a:srcRect l="2505" t="3107" r="3897" b="4514"/>
          <a:stretch/>
        </p:blipFill>
        <p:spPr>
          <a:xfrm>
            <a:off x="1471005" y="3450924"/>
            <a:ext cx="2287239" cy="2010114"/>
          </a:xfrm>
          <a:prstGeom prst="rect">
            <a:avLst/>
          </a:prstGeom>
        </p:spPr>
      </p:pic>
      <p:pic>
        <p:nvPicPr>
          <p:cNvPr id="5" name="Picture 4" descr="A diagram of circular blue and white circles&#10;&#10;Description automatically generated">
            <a:extLst>
              <a:ext uri="{FF2B5EF4-FFF2-40B4-BE49-F238E27FC236}">
                <a16:creationId xmlns:a16="http://schemas.microsoft.com/office/drawing/2014/main" id="{52E18031-715D-74B7-EFC2-CECC69377546}"/>
              </a:ext>
            </a:extLst>
          </p:cNvPr>
          <p:cNvPicPr>
            <a:picLocks noChangeAspect="1"/>
          </p:cNvPicPr>
          <p:nvPr/>
        </p:nvPicPr>
        <p:blipFill rotWithShape="1">
          <a:blip r:embed="rId4"/>
          <a:srcRect l="2956" t="1470" r="7046" b="2934"/>
          <a:stretch/>
        </p:blipFill>
        <p:spPr>
          <a:xfrm>
            <a:off x="4042538" y="3435351"/>
            <a:ext cx="2200111" cy="2041260"/>
          </a:xfrm>
          <a:prstGeom prst="rect">
            <a:avLst/>
          </a:prstGeom>
        </p:spPr>
      </p:pic>
      <p:pic>
        <p:nvPicPr>
          <p:cNvPr id="6" name="Picture 6" descr="A graph of a job creation&#10;&#10;Description automatically generated">
            <a:extLst>
              <a:ext uri="{FF2B5EF4-FFF2-40B4-BE49-F238E27FC236}">
                <a16:creationId xmlns:a16="http://schemas.microsoft.com/office/drawing/2014/main" id="{EC0B2029-56F2-58EE-3AA3-9E395D39C108}"/>
              </a:ext>
            </a:extLst>
          </p:cNvPr>
          <p:cNvPicPr>
            <a:picLocks noChangeAspect="1"/>
          </p:cNvPicPr>
          <p:nvPr/>
        </p:nvPicPr>
        <p:blipFill>
          <a:blip r:embed="rId5"/>
          <a:stretch>
            <a:fillRect/>
          </a:stretch>
        </p:blipFill>
        <p:spPr>
          <a:xfrm>
            <a:off x="6639830" y="393211"/>
            <a:ext cx="2065734" cy="1997947"/>
          </a:xfrm>
          <a:prstGeom prst="rect">
            <a:avLst/>
          </a:prstGeom>
        </p:spPr>
      </p:pic>
      <p:pic>
        <p:nvPicPr>
          <p:cNvPr id="7" name="Picture 5">
            <a:extLst>
              <a:ext uri="{FF2B5EF4-FFF2-40B4-BE49-F238E27FC236}">
                <a16:creationId xmlns:a16="http://schemas.microsoft.com/office/drawing/2014/main" id="{26241A95-6A45-87D8-7B0F-633199B5B8D6}"/>
              </a:ext>
            </a:extLst>
          </p:cNvPr>
          <p:cNvPicPr>
            <a:picLocks noChangeAspect="1"/>
          </p:cNvPicPr>
          <p:nvPr/>
        </p:nvPicPr>
        <p:blipFill rotWithShape="1">
          <a:blip r:embed="rId6"/>
          <a:srcRect l="859" t="3333"/>
          <a:stretch/>
        </p:blipFill>
        <p:spPr>
          <a:xfrm>
            <a:off x="8984510" y="505354"/>
            <a:ext cx="2065734" cy="1983897"/>
          </a:xfrm>
          <a:prstGeom prst="rect">
            <a:avLst/>
          </a:prstGeom>
        </p:spPr>
      </p:pic>
      <p:pic>
        <p:nvPicPr>
          <p:cNvPr id="8" name="Picture 7">
            <a:extLst>
              <a:ext uri="{FF2B5EF4-FFF2-40B4-BE49-F238E27FC236}">
                <a16:creationId xmlns:a16="http://schemas.microsoft.com/office/drawing/2014/main" id="{840FD163-59BA-F451-FB1E-C55B9B5B2BFE}"/>
              </a:ext>
            </a:extLst>
          </p:cNvPr>
          <p:cNvPicPr>
            <a:picLocks noChangeAspect="1"/>
          </p:cNvPicPr>
          <p:nvPr/>
        </p:nvPicPr>
        <p:blipFill>
          <a:blip r:embed="rId7"/>
          <a:stretch>
            <a:fillRect/>
          </a:stretch>
        </p:blipFill>
        <p:spPr>
          <a:xfrm>
            <a:off x="6617819" y="2252387"/>
            <a:ext cx="2366691" cy="2075684"/>
          </a:xfrm>
          <a:prstGeom prst="rect">
            <a:avLst/>
          </a:prstGeom>
        </p:spPr>
      </p:pic>
      <p:pic>
        <p:nvPicPr>
          <p:cNvPr id="9" name="Picture 8">
            <a:extLst>
              <a:ext uri="{FF2B5EF4-FFF2-40B4-BE49-F238E27FC236}">
                <a16:creationId xmlns:a16="http://schemas.microsoft.com/office/drawing/2014/main" id="{FC1FB57A-1F37-F8FC-A283-425756D90484}"/>
              </a:ext>
            </a:extLst>
          </p:cNvPr>
          <p:cNvPicPr>
            <a:picLocks noChangeAspect="1"/>
          </p:cNvPicPr>
          <p:nvPr/>
        </p:nvPicPr>
        <p:blipFill>
          <a:blip r:embed="rId8"/>
          <a:stretch>
            <a:fillRect/>
          </a:stretch>
        </p:blipFill>
        <p:spPr>
          <a:xfrm>
            <a:off x="9006521" y="2317957"/>
            <a:ext cx="2316554" cy="2010114"/>
          </a:xfrm>
          <a:prstGeom prst="rect">
            <a:avLst/>
          </a:prstGeom>
        </p:spPr>
      </p:pic>
      <p:pic>
        <p:nvPicPr>
          <p:cNvPr id="10" name="Picture 2">
            <a:extLst>
              <a:ext uri="{FF2B5EF4-FFF2-40B4-BE49-F238E27FC236}">
                <a16:creationId xmlns:a16="http://schemas.microsoft.com/office/drawing/2014/main" id="{B680DE71-9490-D40F-1C75-88C60D41A9C8}"/>
              </a:ext>
            </a:extLst>
          </p:cNvPr>
          <p:cNvPicPr>
            <a:picLocks noChangeAspect="1"/>
          </p:cNvPicPr>
          <p:nvPr/>
        </p:nvPicPr>
        <p:blipFill rotWithShape="1">
          <a:blip r:embed="rId9"/>
          <a:srcRect l="1379" t="3106" r="1092"/>
          <a:stretch/>
        </p:blipFill>
        <p:spPr>
          <a:xfrm>
            <a:off x="6811236" y="4227147"/>
            <a:ext cx="4390570" cy="2125499"/>
          </a:xfrm>
          <a:prstGeom prst="rect">
            <a:avLst/>
          </a:prstGeom>
        </p:spPr>
      </p:pic>
    </p:spTree>
    <p:extLst>
      <p:ext uri="{BB962C8B-B14F-4D97-AF65-F5344CB8AC3E}">
        <p14:creationId xmlns:p14="http://schemas.microsoft.com/office/powerpoint/2010/main" val="400811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6D9DE-06C7-8B4F-E377-53C28A8FB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DD9AD-33C4-39EE-065C-190A13325ECF}"/>
              </a:ext>
            </a:extLst>
          </p:cNvPr>
          <p:cNvSpPr>
            <a:spLocks noGrp="1"/>
          </p:cNvSpPr>
          <p:nvPr>
            <p:ph type="title"/>
          </p:nvPr>
        </p:nvSpPr>
        <p:spPr>
          <a:xfrm>
            <a:off x="247650" y="505354"/>
            <a:ext cx="6180667" cy="2917296"/>
          </a:xfrm>
        </p:spPr>
        <p:txBody>
          <a:bodyPr anchor="t">
            <a:normAutofit fontScale="90000"/>
          </a:bodyPr>
          <a:lstStyle/>
          <a:p>
            <a:r>
              <a:rPr lang="en-US" sz="1600" dirty="0">
                <a:latin typeface="Franklin Gothic Demi" panose="020B0703020102020204" pitchFamily="34" charset="0"/>
              </a:rPr>
              <a:t>REFLECTION</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Annoyance</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A significant amount of time was devoted to developing 		a functional script for the </a:t>
            </a:r>
            <a:r>
              <a:rPr lang="en-GB" sz="1600" dirty="0" err="1">
                <a:latin typeface="Franklin Gothic Book" panose="020B0503020102020204" pitchFamily="34" charset="0"/>
              </a:rPr>
              <a:t>cobots</a:t>
            </a:r>
            <a:r>
              <a:rPr lang="en-GB" sz="1600" dirty="0">
                <a:latin typeface="Franklin Gothic Book" panose="020B0503020102020204" pitchFamily="34" charset="0"/>
              </a:rPr>
              <a:t>, which proved to be 		quite frustrating, especially as we observed towers 		being constructed around the room. This experience felt 		like time wasted, but we recognized that problem-		solving is an integral aspect of the learning process. As 		we finally began construction, we found ourselves 		under a time constraint, exacerbated by the </a:t>
            </a:r>
            <a:r>
              <a:rPr lang="en-GB" sz="1600" dirty="0" err="1">
                <a:latin typeface="Franklin Gothic Book" panose="020B0503020102020204" pitchFamily="34" charset="0"/>
              </a:rPr>
              <a:t>RobotLAB</a:t>
            </a:r>
            <a:r>
              <a:rPr lang="en-GB" sz="1600" dirty="0">
                <a:latin typeface="Franklin Gothic Book" panose="020B0503020102020204" pitchFamily="34" charset="0"/>
              </a:rPr>
              <a:t> 		running out of usable </a:t>
            </a:r>
            <a:r>
              <a:rPr lang="en-GB" sz="1600" dirty="0" err="1">
                <a:latin typeface="Franklin Gothic Book" panose="020B0503020102020204" pitchFamily="34" charset="0"/>
              </a:rPr>
              <a:t>Kapla</a:t>
            </a:r>
            <a:r>
              <a:rPr lang="en-GB" sz="1600" dirty="0">
                <a:latin typeface="Franklin Gothic Book" panose="020B0503020102020204" pitchFamily="34" charset="0"/>
              </a:rPr>
              <a:t> blocks.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4" name="Afbeelding 3" descr="Afbeelding met kunst&#10;&#10;Beschrijving automatisch gegenereerd met lage betrouwbaarheid">
            <a:extLst>
              <a:ext uri="{FF2B5EF4-FFF2-40B4-BE49-F238E27FC236}">
                <a16:creationId xmlns:a16="http://schemas.microsoft.com/office/drawing/2014/main" id="{6DE02903-58F3-19E3-7156-915437CC5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094" y="848503"/>
            <a:ext cx="4476883" cy="5550021"/>
          </a:xfrm>
          <a:prstGeom prst="rect">
            <a:avLst/>
          </a:prstGeom>
        </p:spPr>
      </p:pic>
    </p:spTree>
    <p:extLst>
      <p:ext uri="{BB962C8B-B14F-4D97-AF65-F5344CB8AC3E}">
        <p14:creationId xmlns:p14="http://schemas.microsoft.com/office/powerpoint/2010/main" val="1750790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1C7C-9DD1-A0E1-8D9E-4212286D2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7935D-B239-2882-4344-6AEE6B4EFA8C}"/>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GLUE STATION</a:t>
            </a:r>
            <a:br>
              <a:rPr lang="en-US" sz="1600" dirty="0">
                <a:latin typeface="Franklin Gothic Demi" panose="020B07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5" name="Afbeelding 4">
            <a:extLst>
              <a:ext uri="{FF2B5EF4-FFF2-40B4-BE49-F238E27FC236}">
                <a16:creationId xmlns:a16="http://schemas.microsoft.com/office/drawing/2014/main" id="{D0FB757F-3CC2-0B5C-3AE6-75D8978CBF87}"/>
              </a:ext>
            </a:extLst>
          </p:cNvPr>
          <p:cNvPicPr>
            <a:picLocks noChangeAspect="1"/>
          </p:cNvPicPr>
          <p:nvPr/>
        </p:nvPicPr>
        <p:blipFill>
          <a:blip r:embed="rId3"/>
          <a:stretch>
            <a:fillRect/>
          </a:stretch>
        </p:blipFill>
        <p:spPr>
          <a:xfrm>
            <a:off x="1944938" y="215920"/>
            <a:ext cx="9716856" cy="3496163"/>
          </a:xfrm>
          <a:prstGeom prst="rect">
            <a:avLst/>
          </a:prstGeom>
        </p:spPr>
      </p:pic>
      <p:pic>
        <p:nvPicPr>
          <p:cNvPr id="7" name="Afbeelding 6">
            <a:extLst>
              <a:ext uri="{FF2B5EF4-FFF2-40B4-BE49-F238E27FC236}">
                <a16:creationId xmlns:a16="http://schemas.microsoft.com/office/drawing/2014/main" id="{BCBE244E-02DA-0499-6DC1-2ED1C9842CC0}"/>
              </a:ext>
            </a:extLst>
          </p:cNvPr>
          <p:cNvPicPr>
            <a:picLocks noChangeAspect="1"/>
          </p:cNvPicPr>
          <p:nvPr/>
        </p:nvPicPr>
        <p:blipFill>
          <a:blip r:embed="rId4"/>
          <a:stretch>
            <a:fillRect/>
          </a:stretch>
        </p:blipFill>
        <p:spPr>
          <a:xfrm>
            <a:off x="1704272" y="3785190"/>
            <a:ext cx="8611802" cy="2705478"/>
          </a:xfrm>
          <a:prstGeom prst="rect">
            <a:avLst/>
          </a:prstGeom>
        </p:spPr>
      </p:pic>
    </p:spTree>
    <p:extLst>
      <p:ext uri="{BB962C8B-B14F-4D97-AF65-F5344CB8AC3E}">
        <p14:creationId xmlns:p14="http://schemas.microsoft.com/office/powerpoint/2010/main" val="43444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overdekt, tekst, keukenapparaat&#10;&#10;Automatisch gegenereerde beschrijving">
            <a:extLst>
              <a:ext uri="{FF2B5EF4-FFF2-40B4-BE49-F238E27FC236}">
                <a16:creationId xmlns:a16="http://schemas.microsoft.com/office/drawing/2014/main" id="{8C4114B0-6C66-263D-2632-0EE929A5A2EE}"/>
              </a:ext>
            </a:extLst>
          </p:cNvPr>
          <p:cNvPicPr>
            <a:picLocks noChangeAspect="1"/>
          </p:cNvPicPr>
          <p:nvPr/>
        </p:nvPicPr>
        <p:blipFill rotWithShape="1">
          <a:blip r:embed="rId2">
            <a:extLst>
              <a:ext uri="{28A0092B-C50C-407E-A947-70E740481C1C}">
                <a14:useLocalDpi xmlns:a14="http://schemas.microsoft.com/office/drawing/2010/main" val="0"/>
              </a:ext>
            </a:extLst>
          </a:blip>
          <a:srcRect l="22264" b="4437"/>
          <a:stretch/>
        </p:blipFill>
        <p:spPr>
          <a:xfrm rot="5400000">
            <a:off x="2137374" y="971370"/>
            <a:ext cx="5331125" cy="4915260"/>
          </a:xfrm>
          <a:prstGeom prst="rect">
            <a:avLst/>
          </a:prstGeom>
        </p:spPr>
      </p:pic>
    </p:spTree>
    <p:extLst>
      <p:ext uri="{BB962C8B-B14F-4D97-AF65-F5344CB8AC3E}">
        <p14:creationId xmlns:p14="http://schemas.microsoft.com/office/powerpoint/2010/main" val="116458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7DF5-DDD6-CBAF-DBC0-05BFC5448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920B6-C8D7-BD45-2D5A-B346C8014117}"/>
              </a:ext>
            </a:extLst>
          </p:cNvPr>
          <p:cNvSpPr>
            <a:spLocks noGrp="1"/>
          </p:cNvSpPr>
          <p:nvPr>
            <p:ph type="title"/>
          </p:nvPr>
        </p:nvSpPr>
        <p:spPr>
          <a:xfrm>
            <a:off x="6096001" y="3429000"/>
            <a:ext cx="5690531" cy="2917296"/>
          </a:xfrm>
        </p:spPr>
        <p:txBody>
          <a:bodyPr anchor="t">
            <a:normAutofit/>
          </a:bodyPr>
          <a:lstStyle/>
          <a:p>
            <a:r>
              <a:rPr lang="en-US" sz="1400" dirty="0">
                <a:latin typeface="Franklin Gothic Demi" panose="020B0703020102020204" pitchFamily="34" charset="0"/>
              </a:rPr>
              <a:t>PROJECT</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One Plank Challenge</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US" sz="1400" dirty="0">
                <a:solidFill>
                  <a:srgbClr val="FF0000"/>
                </a:solidFill>
                <a:latin typeface="Franklin Gothic Book" panose="020B0503020102020204" pitchFamily="34" charset="0"/>
              </a:rPr>
              <a:t> </a:t>
            </a:r>
            <a:r>
              <a:rPr lang="en-US" sz="1400" dirty="0">
                <a:latin typeface="Franklin Gothic Book" panose="020B0503020102020204" pitchFamily="34" charset="0"/>
              </a:rPr>
              <a:t>The goal of this </a:t>
            </a:r>
            <a:r>
              <a:rPr lang="en-US" sz="1400" dirty="0" err="1">
                <a:latin typeface="Franklin Gothic Book" panose="020B0503020102020204" pitchFamily="34" charset="0"/>
              </a:rPr>
              <a:t>makethon</a:t>
            </a:r>
            <a:r>
              <a:rPr lang="en-US" sz="1400" dirty="0">
                <a:latin typeface="Franklin Gothic Book" panose="020B0503020102020204" pitchFamily="34" charset="0"/>
              </a:rPr>
              <a:t> was to create an item 		for the </a:t>
            </a:r>
            <a:r>
              <a:rPr lang="en-US" sz="1400" dirty="0" err="1">
                <a:latin typeface="Franklin Gothic Book" panose="020B0503020102020204" pitchFamily="34" charset="0"/>
              </a:rPr>
              <a:t>Stayokay</a:t>
            </a:r>
            <a:r>
              <a:rPr lang="en-US" sz="1400" dirty="0">
                <a:latin typeface="Franklin Gothic Book" panose="020B0503020102020204" pitchFamily="34" charset="0"/>
              </a:rPr>
              <a:t> hotel using only a single plank of 		birch plywood sourced from the hotel's own 			recycled materials. This required a thorough 			grasp of Grasshopper scripting. Additionally, we 			had to consider key performance indicators 			(KPIs) and make choices that would facilitate 			future circularity, ensuring sustainability and 			ease of reusability down the line.</a:t>
            </a:r>
            <a:endParaRPr lang="en-NL" sz="1400" dirty="0">
              <a:latin typeface="Franklin Gothic Book" panose="020B0503020102020204" pitchFamily="34" charset="0"/>
            </a:endParaRPr>
          </a:p>
        </p:txBody>
      </p:sp>
      <p:pic>
        <p:nvPicPr>
          <p:cNvPr id="5" name="Afbeelding 4" descr="Afbeelding met schets, tekening, tekst, kunst&#10;&#10;Automatisch gegenereerde beschrijving">
            <a:extLst>
              <a:ext uri="{FF2B5EF4-FFF2-40B4-BE49-F238E27FC236}">
                <a16:creationId xmlns:a16="http://schemas.microsoft.com/office/drawing/2014/main" id="{C95F9EB0-2967-8856-6B2D-1BC36E864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8479" cy="6858000"/>
          </a:xfrm>
          <a:prstGeom prst="rect">
            <a:avLst/>
          </a:prstGeom>
        </p:spPr>
      </p:pic>
      <p:pic>
        <p:nvPicPr>
          <p:cNvPr id="7" name="Afbeelding 6" descr="Afbeelding met overdekt&#10;&#10;Automatisch gegenereerde beschrijving">
            <a:extLst>
              <a:ext uri="{FF2B5EF4-FFF2-40B4-BE49-F238E27FC236}">
                <a16:creationId xmlns:a16="http://schemas.microsoft.com/office/drawing/2014/main" id="{4009F0DF-344A-B970-1366-74D95486A676}"/>
              </a:ext>
            </a:extLst>
          </p:cNvPr>
          <p:cNvPicPr>
            <a:picLocks noChangeAspect="1"/>
          </p:cNvPicPr>
          <p:nvPr/>
        </p:nvPicPr>
        <p:blipFill rotWithShape="1">
          <a:blip r:embed="rId4">
            <a:extLst>
              <a:ext uri="{28A0092B-C50C-407E-A947-70E740481C1C}">
                <a14:useLocalDpi xmlns:a14="http://schemas.microsoft.com/office/drawing/2010/main" val="0"/>
              </a:ext>
            </a:extLst>
          </a:blip>
          <a:srcRect l="8858" t="16352" r="20032" b="10474"/>
          <a:stretch/>
        </p:blipFill>
        <p:spPr>
          <a:xfrm>
            <a:off x="-1" y="0"/>
            <a:ext cx="4998479" cy="6858000"/>
          </a:xfrm>
          <a:prstGeom prst="rect">
            <a:avLst/>
          </a:prstGeom>
        </p:spPr>
      </p:pic>
      <p:pic>
        <p:nvPicPr>
          <p:cNvPr id="12" name="Afbeelding 11" descr="Afbeelding met machine, engineering, gereedschap, speelgoed&#10;&#10;Automatisch gegenereerde beschrijving">
            <a:extLst>
              <a:ext uri="{FF2B5EF4-FFF2-40B4-BE49-F238E27FC236}">
                <a16:creationId xmlns:a16="http://schemas.microsoft.com/office/drawing/2014/main" id="{D54FB3D8-5D82-CF3C-45C7-EF0E2247FDE9}"/>
              </a:ext>
            </a:extLst>
          </p:cNvPr>
          <p:cNvPicPr>
            <a:picLocks noChangeAspect="1"/>
          </p:cNvPicPr>
          <p:nvPr/>
        </p:nvPicPr>
        <p:blipFill rotWithShape="1">
          <a:blip r:embed="rId5">
            <a:extLst>
              <a:ext uri="{28A0092B-C50C-407E-A947-70E740481C1C}">
                <a14:useLocalDpi xmlns:a14="http://schemas.microsoft.com/office/drawing/2010/main" val="0"/>
              </a:ext>
            </a:extLst>
          </a:blip>
          <a:srcRect l="33711" r="11626"/>
          <a:stretch/>
        </p:blipFill>
        <p:spPr>
          <a:xfrm>
            <a:off x="-1" y="0"/>
            <a:ext cx="4998479" cy="6858000"/>
          </a:xfrm>
          <a:prstGeom prst="rect">
            <a:avLst/>
          </a:prstGeom>
        </p:spPr>
      </p:pic>
    </p:spTree>
    <p:extLst>
      <p:ext uri="{BB962C8B-B14F-4D97-AF65-F5344CB8AC3E}">
        <p14:creationId xmlns:p14="http://schemas.microsoft.com/office/powerpoint/2010/main" val="267075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6ECC0-40DD-148E-F9FF-9745085E2F53}"/>
            </a:ext>
          </a:extLst>
        </p:cNvPr>
        <p:cNvGrpSpPr/>
        <p:nvPr/>
      </p:nvGrpSpPr>
      <p:grpSpPr>
        <a:xfrm>
          <a:off x="0" y="0"/>
          <a:ext cx="0" cy="0"/>
          <a:chOff x="0" y="0"/>
          <a:chExt cx="0" cy="0"/>
        </a:xfrm>
      </p:grpSpPr>
      <p:sp>
        <p:nvSpPr>
          <p:cNvPr id="32" name="Rectangle 4">
            <a:extLst>
              <a:ext uri="{FF2B5EF4-FFF2-40B4-BE49-F238E27FC236}">
                <a16:creationId xmlns:a16="http://schemas.microsoft.com/office/drawing/2014/main" id="{2C4D49C8-BDE8-35B2-D44C-B8E657B26E48}"/>
              </a:ext>
            </a:extLst>
          </p:cNvPr>
          <p:cNvSpPr/>
          <p:nvPr/>
        </p:nvSpPr>
        <p:spPr>
          <a:xfrm>
            <a:off x="3436852" y="3635708"/>
            <a:ext cx="2523185" cy="252318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endParaRPr lang="en-NL" dirty="0"/>
          </a:p>
        </p:txBody>
      </p:sp>
      <p:sp>
        <p:nvSpPr>
          <p:cNvPr id="2" name="Title 1">
            <a:extLst>
              <a:ext uri="{FF2B5EF4-FFF2-40B4-BE49-F238E27FC236}">
                <a16:creationId xmlns:a16="http://schemas.microsoft.com/office/drawing/2014/main" id="{5D8FCABD-0BBA-3DBC-848C-35640FF48231}"/>
              </a:ext>
            </a:extLst>
          </p:cNvPr>
          <p:cNvSpPr>
            <a:spLocks noGrp="1"/>
          </p:cNvSpPr>
          <p:nvPr>
            <p:ph type="title"/>
          </p:nvPr>
        </p:nvSpPr>
        <p:spPr>
          <a:xfrm>
            <a:off x="865959" y="505354"/>
            <a:ext cx="6389864" cy="2917296"/>
          </a:xfrm>
        </p:spPr>
        <p:txBody>
          <a:bodyPr anchor="t">
            <a:normAutofit fontScale="90000"/>
          </a:bodyPr>
          <a:lstStyle/>
          <a:p>
            <a:r>
              <a:rPr lang="en-US" sz="1600" dirty="0">
                <a:latin typeface="Franklin Gothic Demi" panose="020B0703020102020204" pitchFamily="34" charset="0"/>
              </a:rPr>
              <a:t>RESEARCH</a:t>
            </a:r>
            <a:br>
              <a:rPr lang="en-US" sz="1600" dirty="0">
                <a:latin typeface="Franklin Gothic Demi" panose="020B0703020102020204" pitchFamily="34" charset="0"/>
              </a:rPr>
            </a:b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Inspirational Mood board </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concept for the chair originated from our observations 		of the </a:t>
            </a:r>
            <a:r>
              <a:rPr lang="en-GB" sz="1600" dirty="0" err="1">
                <a:latin typeface="Franklin Gothic Book" panose="020B0503020102020204" pitchFamily="34" charset="0"/>
              </a:rPr>
              <a:t>Stayokay</a:t>
            </a:r>
            <a:r>
              <a:rPr lang="en-GB" sz="1600" dirty="0">
                <a:latin typeface="Franklin Gothic Book" panose="020B0503020102020204" pitchFamily="34" charset="0"/>
              </a:rPr>
              <a:t> hotel. Recognizing that the target 		audience often consists of budget-conscious travellers, 		resulting in smaller rooms, we sought to optimize the 		space by focusing on innovative solutions. Given the hotel 		has communal areas, we aimed to enhance the room’s 		simplicity and visual appeal. Thus, we envisioned a chair 		that could be easily hung on the wall, creating a sense of 		spaciousness and flexibility within the room layout.</a:t>
            </a:r>
            <a:br>
              <a:rPr lang="en-US" sz="1600" dirty="0">
                <a:latin typeface="Franklin Gothic Book" panose="020B0503020102020204" pitchFamily="34" charset="0"/>
              </a:rPr>
            </a:br>
            <a:br>
              <a:rPr lang="en-US" sz="1400" dirty="0">
                <a:latin typeface="Franklin Gothic Demi" panose="020B0703020102020204" pitchFamily="34" charset="0"/>
              </a:rPr>
            </a:b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sp>
        <p:nvSpPr>
          <p:cNvPr id="25" name="Rectangle 15">
            <a:extLst>
              <a:ext uri="{FF2B5EF4-FFF2-40B4-BE49-F238E27FC236}">
                <a16:creationId xmlns:a16="http://schemas.microsoft.com/office/drawing/2014/main" id="{759605A8-7AF4-7105-E267-2A8B43B771A2}"/>
              </a:ext>
            </a:extLst>
          </p:cNvPr>
          <p:cNvSpPr/>
          <p:nvPr/>
        </p:nvSpPr>
        <p:spPr>
          <a:xfrm>
            <a:off x="552533" y="3635708"/>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endParaRPr lang="en-NL" dirty="0"/>
          </a:p>
        </p:txBody>
      </p:sp>
      <p:sp>
        <p:nvSpPr>
          <p:cNvPr id="31" name="Rectangle 4">
            <a:extLst>
              <a:ext uri="{FF2B5EF4-FFF2-40B4-BE49-F238E27FC236}">
                <a16:creationId xmlns:a16="http://schemas.microsoft.com/office/drawing/2014/main" id="{08380D68-4486-BA73-EA2D-71A24CBD917A}"/>
              </a:ext>
            </a:extLst>
          </p:cNvPr>
          <p:cNvSpPr/>
          <p:nvPr/>
        </p:nvSpPr>
        <p:spPr>
          <a:xfrm>
            <a:off x="6306566" y="3633816"/>
            <a:ext cx="2523185" cy="252318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endParaRPr lang="en-NL" dirty="0"/>
          </a:p>
        </p:txBody>
      </p:sp>
      <p:sp>
        <p:nvSpPr>
          <p:cNvPr id="34" name="Rectangle 4">
            <a:extLst>
              <a:ext uri="{FF2B5EF4-FFF2-40B4-BE49-F238E27FC236}">
                <a16:creationId xmlns:a16="http://schemas.microsoft.com/office/drawing/2014/main" id="{E94570C5-E2F0-7C65-DCD9-5B2382F7DD21}"/>
              </a:ext>
            </a:extLst>
          </p:cNvPr>
          <p:cNvSpPr/>
          <p:nvPr/>
        </p:nvSpPr>
        <p:spPr>
          <a:xfrm>
            <a:off x="9176280" y="697435"/>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35" name="Rectangle 4">
            <a:extLst>
              <a:ext uri="{FF2B5EF4-FFF2-40B4-BE49-F238E27FC236}">
                <a16:creationId xmlns:a16="http://schemas.microsoft.com/office/drawing/2014/main" id="{B7E66D07-6754-6BA6-D29B-94233B0E8A13}"/>
              </a:ext>
            </a:extLst>
          </p:cNvPr>
          <p:cNvSpPr/>
          <p:nvPr/>
        </p:nvSpPr>
        <p:spPr>
          <a:xfrm>
            <a:off x="9176280" y="3230569"/>
            <a:ext cx="2533134" cy="29264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pic>
        <p:nvPicPr>
          <p:cNvPr id="8" name="Afbeelding 7" descr="Afbeelding met hout, houten, ontwerp, stoel&#10;&#10;Automatisch gegenereerde beschrijving">
            <a:extLst>
              <a:ext uri="{FF2B5EF4-FFF2-40B4-BE49-F238E27FC236}">
                <a16:creationId xmlns:a16="http://schemas.microsoft.com/office/drawing/2014/main" id="{2CDF9114-00EA-4090-2D30-03EFAB79B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149" y="3741593"/>
            <a:ext cx="2401115" cy="2454581"/>
          </a:xfrm>
          <a:prstGeom prst="rect">
            <a:avLst/>
          </a:prstGeom>
        </p:spPr>
      </p:pic>
      <p:pic>
        <p:nvPicPr>
          <p:cNvPr id="10" name="Afbeelding 9">
            <a:extLst>
              <a:ext uri="{FF2B5EF4-FFF2-40B4-BE49-F238E27FC236}">
                <a16:creationId xmlns:a16="http://schemas.microsoft.com/office/drawing/2014/main" id="{FD360DFA-91B8-3F51-92C7-09ADFB54E9D0}"/>
              </a:ext>
            </a:extLst>
          </p:cNvPr>
          <p:cNvPicPr>
            <a:picLocks noChangeAspect="1"/>
          </p:cNvPicPr>
          <p:nvPr/>
        </p:nvPicPr>
        <p:blipFill>
          <a:blip r:embed="rId4"/>
          <a:stretch>
            <a:fillRect/>
          </a:stretch>
        </p:blipFill>
        <p:spPr>
          <a:xfrm>
            <a:off x="9176280" y="732308"/>
            <a:ext cx="2557868" cy="5424692"/>
          </a:xfrm>
          <a:prstGeom prst="rect">
            <a:avLst/>
          </a:prstGeom>
        </p:spPr>
      </p:pic>
      <p:pic>
        <p:nvPicPr>
          <p:cNvPr id="12" name="Afbeelding 11" descr="Afbeelding met meubels, stoel, houten, ontwerp&#10;&#10;Automatisch gegenereerde beschrijving">
            <a:extLst>
              <a:ext uri="{FF2B5EF4-FFF2-40B4-BE49-F238E27FC236}">
                <a16:creationId xmlns:a16="http://schemas.microsoft.com/office/drawing/2014/main" id="{44E00197-8511-CFE2-A03A-11AFB41F1F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2647" y="2880627"/>
            <a:ext cx="2791434" cy="3626315"/>
          </a:xfrm>
          <a:prstGeom prst="rect">
            <a:avLst/>
          </a:prstGeom>
        </p:spPr>
      </p:pic>
      <p:pic>
        <p:nvPicPr>
          <p:cNvPr id="14" name="Afbeelding 13">
            <a:extLst>
              <a:ext uri="{FF2B5EF4-FFF2-40B4-BE49-F238E27FC236}">
                <a16:creationId xmlns:a16="http://schemas.microsoft.com/office/drawing/2014/main" id="{A884F59A-55F6-A3D8-069B-DCF58F5A4A3E}"/>
              </a:ext>
            </a:extLst>
          </p:cNvPr>
          <p:cNvPicPr>
            <a:picLocks noChangeAspect="1"/>
          </p:cNvPicPr>
          <p:nvPr/>
        </p:nvPicPr>
        <p:blipFill>
          <a:blip r:embed="rId6"/>
          <a:stretch>
            <a:fillRect/>
          </a:stretch>
        </p:blipFill>
        <p:spPr>
          <a:xfrm>
            <a:off x="561189" y="3633817"/>
            <a:ext cx="2533134" cy="2562358"/>
          </a:xfrm>
          <a:prstGeom prst="rect">
            <a:avLst/>
          </a:prstGeom>
        </p:spPr>
      </p:pic>
    </p:spTree>
    <p:extLst>
      <p:ext uri="{BB962C8B-B14F-4D97-AF65-F5344CB8AC3E}">
        <p14:creationId xmlns:p14="http://schemas.microsoft.com/office/powerpoint/2010/main" val="2842585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168E-6C38-3D68-F90A-84F24118FF89}"/>
            </a:ext>
          </a:extLst>
        </p:cNvPr>
        <p:cNvGrpSpPr/>
        <p:nvPr/>
      </p:nvGrpSpPr>
      <p:grpSpPr>
        <a:xfrm>
          <a:off x="0" y="0"/>
          <a:ext cx="0" cy="0"/>
          <a:chOff x="0" y="0"/>
          <a:chExt cx="0" cy="0"/>
        </a:xfrm>
      </p:grpSpPr>
      <p:pic>
        <p:nvPicPr>
          <p:cNvPr id="19" name="Afbeelding 18">
            <a:extLst>
              <a:ext uri="{FF2B5EF4-FFF2-40B4-BE49-F238E27FC236}">
                <a16:creationId xmlns:a16="http://schemas.microsoft.com/office/drawing/2014/main" id="{C81CC2C5-FB4F-482F-E16C-EE342B02AA66}"/>
              </a:ext>
            </a:extLst>
          </p:cNvPr>
          <p:cNvPicPr>
            <a:picLocks noChangeAspect="1"/>
          </p:cNvPicPr>
          <p:nvPr/>
        </p:nvPicPr>
        <p:blipFill rotWithShape="1">
          <a:blip r:embed="rId3"/>
          <a:srcRect l="13147" r="5231"/>
          <a:stretch/>
        </p:blipFill>
        <p:spPr>
          <a:xfrm>
            <a:off x="6519268" y="3142689"/>
            <a:ext cx="2662287" cy="3220173"/>
          </a:xfrm>
          <a:prstGeom prst="rect">
            <a:avLst/>
          </a:prstGeom>
        </p:spPr>
      </p:pic>
      <p:sp>
        <p:nvSpPr>
          <p:cNvPr id="2" name="Title 1">
            <a:extLst>
              <a:ext uri="{FF2B5EF4-FFF2-40B4-BE49-F238E27FC236}">
                <a16:creationId xmlns:a16="http://schemas.microsoft.com/office/drawing/2014/main" id="{9F87E39D-A19D-DD19-E18B-203DDCFA1346}"/>
              </a:ext>
            </a:extLst>
          </p:cNvPr>
          <p:cNvSpPr>
            <a:spLocks noGrp="1"/>
          </p:cNvSpPr>
          <p:nvPr>
            <p:ph type="title"/>
          </p:nvPr>
        </p:nvSpPr>
        <p:spPr>
          <a:xfrm>
            <a:off x="247650" y="505354"/>
            <a:ext cx="6180667" cy="2917296"/>
          </a:xfrm>
        </p:spPr>
        <p:txBody>
          <a:bodyPr anchor="t">
            <a:normAutofit fontScale="90000"/>
          </a:bodyPr>
          <a:lstStyle/>
          <a:p>
            <a:r>
              <a:rPr lang="en-US" sz="1600" dirty="0">
                <a:latin typeface="Franklin Gothic Demi" panose="020B0703020102020204" pitchFamily="34" charset="0"/>
              </a:rPr>
              <a:t>ITERATIONS</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Improving Design</a:t>
            </a:r>
            <a:br>
              <a:rPr lang="en-US" sz="1600" dirty="0">
                <a:latin typeface="Franklin Gothic Book" panose="020B0503020102020204" pitchFamily="34" charset="0"/>
              </a:rPr>
            </a:br>
            <a:br>
              <a:rPr lang="en-US" sz="1600" dirty="0">
                <a:solidFill>
                  <a:srgbClr val="FF0000"/>
                </a:solidFill>
                <a:latin typeface="Franklin Gothic Book" panose="020B0503020102020204" pitchFamily="34" charset="0"/>
              </a:rPr>
            </a:br>
            <a:r>
              <a:rPr lang="en-US" sz="1600" dirty="0">
                <a:solidFill>
                  <a:srgbClr val="FF0000"/>
                </a:solidFill>
                <a:latin typeface="Franklin Gothic Book" panose="020B0503020102020204" pitchFamily="34" charset="0"/>
              </a:rPr>
              <a:t>		 </a:t>
            </a:r>
            <a:r>
              <a:rPr lang="en-US" sz="1600" dirty="0">
                <a:latin typeface="Franklin Gothic Book" panose="020B0503020102020204" pitchFamily="34" charset="0"/>
              </a:rPr>
              <a:t>Our journey began with research, where we initially 		adopted an open-source design with established 		dimensions. To refine the concept, we employed a laser 		cutter to produce life-sized models, enabling us to 		identify areas for enhancement. This iterative process 		led us to iteration 3, which we crafted early on during 		the </a:t>
            </a:r>
            <a:r>
              <a:rPr lang="en-US" sz="1600" dirty="0" err="1">
                <a:latin typeface="Franklin Gothic Book" panose="020B0503020102020204" pitchFamily="34" charset="0"/>
              </a:rPr>
              <a:t>makethon</a:t>
            </a:r>
            <a:r>
              <a:rPr lang="en-US" sz="1600" dirty="0">
                <a:latin typeface="Franklin Gothic Book" panose="020B0503020102020204" pitchFamily="34" charset="0"/>
              </a:rPr>
              <a:t>. Building upon feedback from the initial 		prototype, we iterated further to create iteration 4, 		resulting in a significantly enhanced version.</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endParaRPr lang="en-NL" sz="1400" dirty="0">
              <a:latin typeface="Franklin Gothic Book" panose="020B0503020102020204" pitchFamily="34" charset="0"/>
            </a:endParaRPr>
          </a:p>
        </p:txBody>
      </p:sp>
      <p:pic>
        <p:nvPicPr>
          <p:cNvPr id="5" name="Afbeelding 4">
            <a:extLst>
              <a:ext uri="{FF2B5EF4-FFF2-40B4-BE49-F238E27FC236}">
                <a16:creationId xmlns:a16="http://schemas.microsoft.com/office/drawing/2014/main" id="{8472E5CA-B563-5A74-C15C-C545527C9A52}"/>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8622" r="29533"/>
          <a:stretch/>
        </p:blipFill>
        <p:spPr>
          <a:xfrm>
            <a:off x="22248" y="3171206"/>
            <a:ext cx="2170198" cy="2917296"/>
          </a:xfrm>
          <a:prstGeom prst="rect">
            <a:avLst/>
          </a:prstGeom>
          <a:noFill/>
        </p:spPr>
      </p:pic>
      <p:pic>
        <p:nvPicPr>
          <p:cNvPr id="6" name="Tijdelijke aanduiding voor inhoud 3" descr="Afbeelding met geel&#10;&#10;Automatisch gegenereerde beschrijving">
            <a:extLst>
              <a:ext uri="{FF2B5EF4-FFF2-40B4-BE49-F238E27FC236}">
                <a16:creationId xmlns:a16="http://schemas.microsoft.com/office/drawing/2014/main" id="{00612CF3-3244-C159-594C-9599ED211FB0}"/>
              </a:ext>
            </a:extLst>
          </p:cNvPr>
          <p:cNvPicPr>
            <a:picLocks noGrp="1" noChangeAspect="1"/>
          </p:cNvPicPr>
          <p:nvPr>
            <p:ph idx="1"/>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162" r="33310"/>
          <a:stretch/>
        </p:blipFill>
        <p:spPr>
          <a:xfrm>
            <a:off x="1856017" y="3055000"/>
            <a:ext cx="2141396" cy="3297646"/>
          </a:xfrm>
        </p:spPr>
      </p:pic>
      <p:pic>
        <p:nvPicPr>
          <p:cNvPr id="7" name="Afbeelding 6" descr="Afbeelding met tekenfilm, geel, kunst&#10;&#10;Automatisch gegenereerde beschrijving">
            <a:extLst>
              <a:ext uri="{FF2B5EF4-FFF2-40B4-BE49-F238E27FC236}">
                <a16:creationId xmlns:a16="http://schemas.microsoft.com/office/drawing/2014/main" id="{8106B51C-123F-A980-2278-B5A0EB44E061}"/>
              </a:ext>
            </a:extLst>
          </p:cNvPr>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2309" t="5408" r="31130" b="-5408"/>
          <a:stretch/>
        </p:blipFill>
        <p:spPr>
          <a:xfrm>
            <a:off x="3824526" y="3191999"/>
            <a:ext cx="2054304" cy="3160647"/>
          </a:xfrm>
          <a:prstGeom prst="rect">
            <a:avLst/>
          </a:prstGeom>
        </p:spPr>
      </p:pic>
      <p:sp>
        <p:nvSpPr>
          <p:cNvPr id="15" name="Rechthoek: afgeronde hoeken 14">
            <a:extLst>
              <a:ext uri="{FF2B5EF4-FFF2-40B4-BE49-F238E27FC236}">
                <a16:creationId xmlns:a16="http://schemas.microsoft.com/office/drawing/2014/main" id="{FE275D95-BECE-12C4-E4DE-39B229F204A4}"/>
              </a:ext>
            </a:extLst>
          </p:cNvPr>
          <p:cNvSpPr/>
          <p:nvPr/>
        </p:nvSpPr>
        <p:spPr>
          <a:xfrm>
            <a:off x="386142" y="6037336"/>
            <a:ext cx="1347767" cy="31531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Iteration 1</a:t>
            </a:r>
          </a:p>
        </p:txBody>
      </p:sp>
      <p:sp>
        <p:nvSpPr>
          <p:cNvPr id="16" name="Rechthoek: afgeronde hoeken 15">
            <a:extLst>
              <a:ext uri="{FF2B5EF4-FFF2-40B4-BE49-F238E27FC236}">
                <a16:creationId xmlns:a16="http://schemas.microsoft.com/office/drawing/2014/main" id="{B05CD7E6-1ED6-92AB-1C76-1CEF8249AF32}"/>
              </a:ext>
            </a:extLst>
          </p:cNvPr>
          <p:cNvSpPr/>
          <p:nvPr/>
        </p:nvSpPr>
        <p:spPr>
          <a:xfrm>
            <a:off x="2283396" y="6037336"/>
            <a:ext cx="1347767" cy="31531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Iteration 2</a:t>
            </a:r>
          </a:p>
        </p:txBody>
      </p:sp>
      <p:sp>
        <p:nvSpPr>
          <p:cNvPr id="17" name="Rechthoek: afgeronde hoeken 16">
            <a:extLst>
              <a:ext uri="{FF2B5EF4-FFF2-40B4-BE49-F238E27FC236}">
                <a16:creationId xmlns:a16="http://schemas.microsoft.com/office/drawing/2014/main" id="{00DAA699-FA8C-5BE1-106C-9BA6F2B2B915}"/>
              </a:ext>
            </a:extLst>
          </p:cNvPr>
          <p:cNvSpPr/>
          <p:nvPr/>
        </p:nvSpPr>
        <p:spPr>
          <a:xfrm>
            <a:off x="4177794" y="6037336"/>
            <a:ext cx="1347767" cy="31531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Iteration 3</a:t>
            </a:r>
          </a:p>
        </p:txBody>
      </p:sp>
      <p:pic>
        <p:nvPicPr>
          <p:cNvPr id="18" name="Afbeelding 17">
            <a:extLst>
              <a:ext uri="{FF2B5EF4-FFF2-40B4-BE49-F238E27FC236}">
                <a16:creationId xmlns:a16="http://schemas.microsoft.com/office/drawing/2014/main" id="{87202BA9-BAE1-F10F-B8B0-286B896094C9}"/>
              </a:ext>
            </a:extLst>
          </p:cNvPr>
          <p:cNvPicPr>
            <a:picLocks noChangeAspect="1"/>
          </p:cNvPicPr>
          <p:nvPr/>
        </p:nvPicPr>
        <p:blipFill rotWithShape="1">
          <a:blip r:embed="rId10"/>
          <a:srcRect l="18131"/>
          <a:stretch/>
        </p:blipFill>
        <p:spPr>
          <a:xfrm>
            <a:off x="8535631" y="94890"/>
            <a:ext cx="3407829" cy="4296164"/>
          </a:xfrm>
          <a:prstGeom prst="rect">
            <a:avLst/>
          </a:prstGeom>
        </p:spPr>
      </p:pic>
      <p:sp>
        <p:nvSpPr>
          <p:cNvPr id="21" name="Rechthoek: afgeronde hoeken 20">
            <a:extLst>
              <a:ext uri="{FF2B5EF4-FFF2-40B4-BE49-F238E27FC236}">
                <a16:creationId xmlns:a16="http://schemas.microsoft.com/office/drawing/2014/main" id="{D39F3F37-CC67-18AF-4735-A54C5E1AE1AA}"/>
              </a:ext>
            </a:extLst>
          </p:cNvPr>
          <p:cNvSpPr/>
          <p:nvPr/>
        </p:nvSpPr>
        <p:spPr>
          <a:xfrm>
            <a:off x="9272506" y="4703823"/>
            <a:ext cx="1347767" cy="31531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Iteration 4</a:t>
            </a:r>
          </a:p>
        </p:txBody>
      </p:sp>
    </p:spTree>
    <p:extLst>
      <p:ext uri="{BB962C8B-B14F-4D97-AF65-F5344CB8AC3E}">
        <p14:creationId xmlns:p14="http://schemas.microsoft.com/office/powerpoint/2010/main" val="2772699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VISION</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Vision Progress</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The initial vision was to create a folding chair that 		surpassed its inspirations in every aspect. Leveraging 		robotic milling production enabled us to achieve 			unprecedented precision in angles, vastly enhancing 		both comfort and structural integrity. Significant focus 		was also dedicated to optimizing the chair's height and 		overall seating experience within the constraints of the 		One Plank Challenge parameters.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6" name="Afbeelding 5">
            <a:extLst>
              <a:ext uri="{FF2B5EF4-FFF2-40B4-BE49-F238E27FC236}">
                <a16:creationId xmlns:a16="http://schemas.microsoft.com/office/drawing/2014/main" id="{D847D861-3712-1647-26D1-6B2C0410D084}"/>
              </a:ext>
            </a:extLst>
          </p:cNvPr>
          <p:cNvPicPr>
            <a:picLocks noChangeAspect="1"/>
          </p:cNvPicPr>
          <p:nvPr/>
        </p:nvPicPr>
        <p:blipFill>
          <a:blip r:embed="rId3"/>
          <a:stretch>
            <a:fillRect/>
          </a:stretch>
        </p:blipFill>
        <p:spPr>
          <a:xfrm>
            <a:off x="6742994" y="406362"/>
            <a:ext cx="4143695" cy="2689600"/>
          </a:xfrm>
          <a:prstGeom prst="rect">
            <a:avLst/>
          </a:prstGeom>
        </p:spPr>
      </p:pic>
      <p:pic>
        <p:nvPicPr>
          <p:cNvPr id="7" name="Afbeelding 6">
            <a:extLst>
              <a:ext uri="{FF2B5EF4-FFF2-40B4-BE49-F238E27FC236}">
                <a16:creationId xmlns:a16="http://schemas.microsoft.com/office/drawing/2014/main" id="{E218CE91-D2F2-284D-EB43-030C984C4FE2}"/>
              </a:ext>
            </a:extLst>
          </p:cNvPr>
          <p:cNvPicPr>
            <a:picLocks noChangeAspect="1"/>
          </p:cNvPicPr>
          <p:nvPr/>
        </p:nvPicPr>
        <p:blipFill>
          <a:blip r:embed="rId4"/>
          <a:stretch>
            <a:fillRect/>
          </a:stretch>
        </p:blipFill>
        <p:spPr>
          <a:xfrm>
            <a:off x="6208143" y="3095962"/>
            <a:ext cx="5610045" cy="3550502"/>
          </a:xfrm>
          <a:prstGeom prst="rect">
            <a:avLst/>
          </a:prstGeom>
        </p:spPr>
      </p:pic>
    </p:spTree>
    <p:extLst>
      <p:ext uri="{BB962C8B-B14F-4D97-AF65-F5344CB8AC3E}">
        <p14:creationId xmlns:p14="http://schemas.microsoft.com/office/powerpoint/2010/main" val="458730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47650" y="505354"/>
            <a:ext cx="5308999" cy="2917296"/>
          </a:xfrm>
        </p:spPr>
        <p:txBody>
          <a:bodyPr anchor="t">
            <a:normAutofit/>
          </a:bodyPr>
          <a:lstStyle/>
          <a:p>
            <a:r>
              <a:rPr lang="en-US" sz="1400" dirty="0">
                <a:latin typeface="Franklin Gothic Demi" panose="020B0703020102020204" pitchFamily="34" charset="0"/>
              </a:rPr>
              <a:t>KPI</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Circularity </a:t>
            </a:r>
            <a:br>
              <a:rPr lang="en-US" sz="1400" dirty="0">
                <a:latin typeface="Franklin Gothic Book" panose="020B0503020102020204" pitchFamily="34" charset="0"/>
              </a:rPr>
            </a:br>
            <a:r>
              <a:rPr lang="en-US" sz="1400" dirty="0">
                <a:latin typeface="Franklin Gothic Book" panose="020B0503020102020204" pitchFamily="34" charset="0"/>
              </a:rPr>
              <a:t>	</a:t>
            </a: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Following the One Plank Challenge, we 		diligently compiled data on the construction 		process to facilitate an impact assessment. 		Our objective is to delve deeper into the 		concept of circularity, striving to optimize 		efficiency and sustainability in our 			initiatives.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15" name="Afbeelding 14">
            <a:extLst>
              <a:ext uri="{FF2B5EF4-FFF2-40B4-BE49-F238E27FC236}">
                <a16:creationId xmlns:a16="http://schemas.microsoft.com/office/drawing/2014/main" id="{FBC28A4E-4BBF-0B69-082F-FD81FC6C9754}"/>
              </a:ext>
            </a:extLst>
          </p:cNvPr>
          <p:cNvPicPr>
            <a:picLocks noChangeAspect="1"/>
          </p:cNvPicPr>
          <p:nvPr/>
        </p:nvPicPr>
        <p:blipFill>
          <a:blip r:embed="rId3"/>
          <a:stretch>
            <a:fillRect/>
          </a:stretch>
        </p:blipFill>
        <p:spPr>
          <a:xfrm>
            <a:off x="5677419" y="1964002"/>
            <a:ext cx="6180667" cy="4513561"/>
          </a:xfrm>
          <a:prstGeom prst="rect">
            <a:avLst/>
          </a:prstGeom>
        </p:spPr>
      </p:pic>
    </p:spTree>
    <p:extLst>
      <p:ext uri="{BB962C8B-B14F-4D97-AF65-F5344CB8AC3E}">
        <p14:creationId xmlns:p14="http://schemas.microsoft.com/office/powerpoint/2010/main" val="238599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3A8F-FB9A-F77A-0BA3-B0CB4EF155CF}"/>
              </a:ext>
            </a:extLst>
          </p:cNvPr>
          <p:cNvSpPr>
            <a:spLocks noGrp="1"/>
          </p:cNvSpPr>
          <p:nvPr>
            <p:ph type="title"/>
          </p:nvPr>
        </p:nvSpPr>
        <p:spPr>
          <a:xfrm>
            <a:off x="6096000" y="3429000"/>
            <a:ext cx="6180667" cy="2917296"/>
          </a:xfrm>
        </p:spPr>
        <p:txBody>
          <a:bodyPr anchor="t">
            <a:normAutofit/>
          </a:bodyPr>
          <a:lstStyle/>
          <a:p>
            <a:r>
              <a:rPr lang="en-US" sz="1600" dirty="0">
                <a:latin typeface="Franklin Gothic Demi" panose="020B0703020102020204" pitchFamily="34" charset="0"/>
              </a:rPr>
              <a:t>Voronoi</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400" dirty="0">
                <a:latin typeface="Franklin Gothic Book" panose="020B0503020102020204" pitchFamily="34" charset="0"/>
              </a:rPr>
              <a:t>Intro Computational Design</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Beginner's exercise to familiarize oneself with 			Rhino and Grasshopper: Creating a rectangle 			adorned with a Voronoi pattern and crafting a 			box featuring a similarly intricate Voronoi design</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3" name="Picture 2" descr="Ein Bild, das Im Haus, Kunst enthält.&#10;&#10;Automatisch generierte Beschreibung mit mittlerer Zuverlässigkeit">
            <a:extLst>
              <a:ext uri="{FF2B5EF4-FFF2-40B4-BE49-F238E27FC236}">
                <a16:creationId xmlns:a16="http://schemas.microsoft.com/office/drawing/2014/main" id="{FC460F61-2FB0-242A-5270-70CADC862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0" t="2906" r="42421" b="1830"/>
          <a:stretch/>
        </p:blipFill>
        <p:spPr bwMode="auto">
          <a:xfrm>
            <a:off x="0" y="0"/>
            <a:ext cx="53391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1FFA737B-D65B-F910-DE52-4EE937BF31A7}"/>
              </a:ext>
            </a:extLst>
          </p:cNvPr>
          <p:cNvPicPr>
            <a:picLocks noChangeAspect="1"/>
          </p:cNvPicPr>
          <p:nvPr/>
        </p:nvPicPr>
        <p:blipFill rotWithShape="1">
          <a:blip r:embed="rId4"/>
          <a:srcRect l="4480"/>
          <a:stretch/>
        </p:blipFill>
        <p:spPr>
          <a:xfrm>
            <a:off x="-85310" y="0"/>
            <a:ext cx="5802893" cy="6858000"/>
          </a:xfrm>
          <a:prstGeom prst="rect">
            <a:avLst/>
          </a:prstGeom>
        </p:spPr>
      </p:pic>
    </p:spTree>
    <p:extLst>
      <p:ext uri="{BB962C8B-B14F-4D97-AF65-F5344CB8AC3E}">
        <p14:creationId xmlns:p14="http://schemas.microsoft.com/office/powerpoint/2010/main" val="1246995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6D9DE-06C7-8B4F-E377-53C28A8FB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DD9AD-33C4-39EE-065C-190A13325ECF}"/>
              </a:ext>
            </a:extLst>
          </p:cNvPr>
          <p:cNvSpPr>
            <a:spLocks noGrp="1"/>
          </p:cNvSpPr>
          <p:nvPr>
            <p:ph type="title"/>
          </p:nvPr>
        </p:nvSpPr>
        <p:spPr>
          <a:xfrm>
            <a:off x="247650" y="505354"/>
            <a:ext cx="6180667" cy="2917296"/>
          </a:xfrm>
        </p:spPr>
        <p:txBody>
          <a:bodyPr anchor="t">
            <a:normAutofit fontScale="90000"/>
          </a:bodyPr>
          <a:lstStyle/>
          <a:p>
            <a:r>
              <a:rPr lang="en-US" sz="1600" dirty="0">
                <a:latin typeface="Franklin Gothic Demi" panose="020B0703020102020204" pitchFamily="34" charset="0"/>
              </a:rPr>
              <a:t>REFLECTION</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Manufacturing Constraint  </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I'm thrilled to introduce a functional folding chair that’s 		ready for use in hotels. While we weren't able to finalize 		the v2 design due to manufacturing constraints. We 		developed a computational workflow using Rhino and 		Grasshopper to mill with angels and conducted 			essential tests. One of the most exciting aspects is 		leveraging the capabilities of the robot multiple axes, 		which surpass those of a conventional CNC mill and 		adds a unique edge to our project.</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3" name="Afbeelding 2">
            <a:extLst>
              <a:ext uri="{FF2B5EF4-FFF2-40B4-BE49-F238E27FC236}">
                <a16:creationId xmlns:a16="http://schemas.microsoft.com/office/drawing/2014/main" id="{9FDA74AA-328B-7768-EC06-CB9886D92C4D}"/>
              </a:ext>
            </a:extLst>
          </p:cNvPr>
          <p:cNvPicPr>
            <a:picLocks noChangeAspect="1"/>
          </p:cNvPicPr>
          <p:nvPr/>
        </p:nvPicPr>
        <p:blipFill rotWithShape="1">
          <a:blip r:embed="rId3"/>
          <a:srcRect l="18131"/>
          <a:stretch/>
        </p:blipFill>
        <p:spPr>
          <a:xfrm>
            <a:off x="6989135" y="94890"/>
            <a:ext cx="4954325" cy="6245792"/>
          </a:xfrm>
          <a:prstGeom prst="rect">
            <a:avLst/>
          </a:prstGeom>
        </p:spPr>
      </p:pic>
    </p:spTree>
    <p:extLst>
      <p:ext uri="{BB962C8B-B14F-4D97-AF65-F5344CB8AC3E}">
        <p14:creationId xmlns:p14="http://schemas.microsoft.com/office/powerpoint/2010/main" val="2097205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6F2D6-E58D-14E4-7AAF-ABED563C5F2E}"/>
              </a:ext>
            </a:extLst>
          </p:cNvPr>
          <p:cNvSpPr>
            <a:spLocks noGrp="1"/>
          </p:cNvSpPr>
          <p:nvPr>
            <p:ph type="title"/>
          </p:nvPr>
        </p:nvSpPr>
        <p:spPr/>
        <p:txBody>
          <a:bodyPr/>
          <a:lstStyle/>
          <a:p>
            <a:endParaRPr lang="nl-NL"/>
          </a:p>
        </p:txBody>
      </p:sp>
      <p:pic>
        <p:nvPicPr>
          <p:cNvPr id="5" name="Tijdelijke aanduiding voor inhoud 4" descr="Afbeelding met ontwerp&#10;&#10;Beschrijving automatisch gegenereerd met lage betrouwbaarheid">
            <a:extLst>
              <a:ext uri="{FF2B5EF4-FFF2-40B4-BE49-F238E27FC236}">
                <a16:creationId xmlns:a16="http://schemas.microsoft.com/office/drawing/2014/main" id="{8C4537C5-51EA-EA63-B23A-C0B18E6BAC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01" t="10852"/>
          <a:stretch/>
        </p:blipFill>
        <p:spPr>
          <a:xfrm>
            <a:off x="1181819" y="540288"/>
            <a:ext cx="3822234" cy="5434538"/>
          </a:xfrm>
        </p:spPr>
      </p:pic>
      <p:pic>
        <p:nvPicPr>
          <p:cNvPr id="7" name="Afbeelding 6" descr="Afbeelding met gereedschap, engineering, overdekt&#10;&#10;Automatisch gegenereerde beschrijving">
            <a:extLst>
              <a:ext uri="{FF2B5EF4-FFF2-40B4-BE49-F238E27FC236}">
                <a16:creationId xmlns:a16="http://schemas.microsoft.com/office/drawing/2014/main" id="{8EF7C057-095B-784D-2966-12D255F5AD64}"/>
              </a:ext>
            </a:extLst>
          </p:cNvPr>
          <p:cNvPicPr>
            <a:picLocks noChangeAspect="1"/>
          </p:cNvPicPr>
          <p:nvPr/>
        </p:nvPicPr>
        <p:blipFill rotWithShape="1">
          <a:blip r:embed="rId3">
            <a:extLst>
              <a:ext uri="{28A0092B-C50C-407E-A947-70E740481C1C}">
                <a14:useLocalDpi xmlns:a14="http://schemas.microsoft.com/office/drawing/2010/main" val="0"/>
              </a:ext>
            </a:extLst>
          </a:blip>
          <a:srcRect r="23551"/>
          <a:stretch/>
        </p:blipFill>
        <p:spPr>
          <a:xfrm>
            <a:off x="5631670" y="540288"/>
            <a:ext cx="5539536" cy="5434538"/>
          </a:xfrm>
          <a:prstGeom prst="rect">
            <a:avLst/>
          </a:prstGeom>
        </p:spPr>
      </p:pic>
    </p:spTree>
    <p:extLst>
      <p:ext uri="{BB962C8B-B14F-4D97-AF65-F5344CB8AC3E}">
        <p14:creationId xmlns:p14="http://schemas.microsoft.com/office/powerpoint/2010/main" val="708973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C7DF5-DDD6-CBAF-DBC0-05BFC54486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920B6-C8D7-BD45-2D5A-B346C8014117}"/>
              </a:ext>
            </a:extLst>
          </p:cNvPr>
          <p:cNvSpPr>
            <a:spLocks noGrp="1"/>
          </p:cNvSpPr>
          <p:nvPr>
            <p:ph type="title"/>
          </p:nvPr>
        </p:nvSpPr>
        <p:spPr>
          <a:xfrm>
            <a:off x="6096001" y="3429000"/>
            <a:ext cx="5690531" cy="2917296"/>
          </a:xfrm>
        </p:spPr>
        <p:txBody>
          <a:bodyPr anchor="t">
            <a:normAutofit/>
          </a:bodyPr>
          <a:lstStyle/>
          <a:p>
            <a:r>
              <a:rPr lang="en-US" sz="1400" dirty="0">
                <a:latin typeface="Franklin Gothic Demi" panose="020B0703020102020204" pitchFamily="34" charset="0"/>
              </a:rPr>
              <a:t>PROJECT</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Bringing The Forest Into The City</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The goal of this </a:t>
            </a:r>
            <a:r>
              <a:rPr lang="en-GB" sz="1400" dirty="0" err="1">
                <a:latin typeface="Franklin Gothic Book" panose="020B0503020102020204" pitchFamily="34" charset="0"/>
              </a:rPr>
              <a:t>Makethon</a:t>
            </a:r>
            <a:r>
              <a:rPr lang="en-GB" sz="1400" dirty="0">
                <a:latin typeface="Franklin Gothic Book" panose="020B0503020102020204" pitchFamily="34" charset="0"/>
              </a:rPr>
              <a:t> was to create an 			urban interface for “The Green Mile” project that 		combines new/circular wood, forest wood, and a 		joinery system. I was part of the milling script 			team, and I would like to go into detail about my 			contributions to this project.</a:t>
            </a:r>
            <a:endParaRPr lang="en-NL" sz="1400" dirty="0">
              <a:latin typeface="Franklin Gothic Book" panose="020B0503020102020204" pitchFamily="34" charset="0"/>
            </a:endParaRPr>
          </a:p>
        </p:txBody>
      </p:sp>
      <p:pic>
        <p:nvPicPr>
          <p:cNvPr id="5" name="Afbeelding 4" descr="Afbeelding met schets, tekening, tekst, kunst&#10;&#10;Automatisch gegenereerde beschrijving">
            <a:extLst>
              <a:ext uri="{FF2B5EF4-FFF2-40B4-BE49-F238E27FC236}">
                <a16:creationId xmlns:a16="http://schemas.microsoft.com/office/drawing/2014/main" id="{C95F9EB0-2967-8856-6B2D-1BC36E864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8479" cy="6858000"/>
          </a:xfrm>
          <a:prstGeom prst="rect">
            <a:avLst/>
          </a:prstGeom>
        </p:spPr>
      </p:pic>
      <p:pic>
        <p:nvPicPr>
          <p:cNvPr id="7" name="Afbeelding 6" descr="Afbeelding met overdekt&#10;&#10;Automatisch gegenereerde beschrijving">
            <a:extLst>
              <a:ext uri="{FF2B5EF4-FFF2-40B4-BE49-F238E27FC236}">
                <a16:creationId xmlns:a16="http://schemas.microsoft.com/office/drawing/2014/main" id="{4009F0DF-344A-B970-1366-74D95486A676}"/>
              </a:ext>
            </a:extLst>
          </p:cNvPr>
          <p:cNvPicPr>
            <a:picLocks noChangeAspect="1"/>
          </p:cNvPicPr>
          <p:nvPr/>
        </p:nvPicPr>
        <p:blipFill rotWithShape="1">
          <a:blip r:embed="rId4">
            <a:extLst>
              <a:ext uri="{28A0092B-C50C-407E-A947-70E740481C1C}">
                <a14:useLocalDpi xmlns:a14="http://schemas.microsoft.com/office/drawing/2010/main" val="0"/>
              </a:ext>
            </a:extLst>
          </a:blip>
          <a:srcRect l="8858" t="16352" r="20032" b="10474"/>
          <a:stretch/>
        </p:blipFill>
        <p:spPr>
          <a:xfrm>
            <a:off x="-1" y="0"/>
            <a:ext cx="4998479" cy="6858000"/>
          </a:xfrm>
          <a:prstGeom prst="rect">
            <a:avLst/>
          </a:prstGeom>
        </p:spPr>
      </p:pic>
      <p:pic>
        <p:nvPicPr>
          <p:cNvPr id="12" name="Afbeelding 11" descr="Afbeelding met machine, engineering, gereedschap, speelgoed&#10;&#10;Automatisch gegenereerde beschrijving">
            <a:extLst>
              <a:ext uri="{FF2B5EF4-FFF2-40B4-BE49-F238E27FC236}">
                <a16:creationId xmlns:a16="http://schemas.microsoft.com/office/drawing/2014/main" id="{D54FB3D8-5D82-CF3C-45C7-EF0E2247FDE9}"/>
              </a:ext>
            </a:extLst>
          </p:cNvPr>
          <p:cNvPicPr>
            <a:picLocks noChangeAspect="1"/>
          </p:cNvPicPr>
          <p:nvPr/>
        </p:nvPicPr>
        <p:blipFill rotWithShape="1">
          <a:blip r:embed="rId5">
            <a:extLst>
              <a:ext uri="{28A0092B-C50C-407E-A947-70E740481C1C}">
                <a14:useLocalDpi xmlns:a14="http://schemas.microsoft.com/office/drawing/2010/main" val="0"/>
              </a:ext>
            </a:extLst>
          </a:blip>
          <a:srcRect l="33711" r="11626"/>
          <a:stretch/>
        </p:blipFill>
        <p:spPr>
          <a:xfrm>
            <a:off x="-1" y="0"/>
            <a:ext cx="4998479" cy="6858000"/>
          </a:xfrm>
          <a:prstGeom prst="rect">
            <a:avLst/>
          </a:prstGeom>
        </p:spPr>
      </p:pic>
      <p:pic>
        <p:nvPicPr>
          <p:cNvPr id="4" name="Afbeelding 3" descr="Afbeelding met wasknijper, buitenshuis, houten, tak&#10;&#10;Automatisch gegenereerde beschrijving">
            <a:extLst>
              <a:ext uri="{FF2B5EF4-FFF2-40B4-BE49-F238E27FC236}">
                <a16:creationId xmlns:a16="http://schemas.microsoft.com/office/drawing/2014/main" id="{6FB8F7F5-C89C-F14C-2F4F-619A3192B737}"/>
              </a:ext>
            </a:extLst>
          </p:cNvPr>
          <p:cNvPicPr>
            <a:picLocks noChangeAspect="1"/>
          </p:cNvPicPr>
          <p:nvPr/>
        </p:nvPicPr>
        <p:blipFill rotWithShape="1">
          <a:blip r:embed="rId6">
            <a:extLst>
              <a:ext uri="{28A0092B-C50C-407E-A947-70E740481C1C}">
                <a14:useLocalDpi xmlns:a14="http://schemas.microsoft.com/office/drawing/2010/main" val="0"/>
              </a:ext>
            </a:extLst>
          </a:blip>
          <a:srcRect l="27555" r="23855"/>
          <a:stretch/>
        </p:blipFill>
        <p:spPr>
          <a:xfrm>
            <a:off x="-2" y="0"/>
            <a:ext cx="4998480" cy="6858000"/>
          </a:xfrm>
          <a:prstGeom prst="rect">
            <a:avLst/>
          </a:prstGeom>
        </p:spPr>
      </p:pic>
    </p:spTree>
    <p:extLst>
      <p:ext uri="{BB962C8B-B14F-4D97-AF65-F5344CB8AC3E}">
        <p14:creationId xmlns:p14="http://schemas.microsoft.com/office/powerpoint/2010/main" val="126655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6ECC0-40DD-148E-F9FF-9745085E2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FCABD-0BBA-3DBC-848C-35640FF48231}"/>
              </a:ext>
            </a:extLst>
          </p:cNvPr>
          <p:cNvSpPr>
            <a:spLocks noGrp="1"/>
          </p:cNvSpPr>
          <p:nvPr>
            <p:ph type="title"/>
          </p:nvPr>
        </p:nvSpPr>
        <p:spPr>
          <a:xfrm>
            <a:off x="865959" y="505354"/>
            <a:ext cx="6389864" cy="2917296"/>
          </a:xfrm>
        </p:spPr>
        <p:txBody>
          <a:bodyPr anchor="t">
            <a:normAutofit fontScale="90000"/>
          </a:bodyPr>
          <a:lstStyle/>
          <a:p>
            <a:r>
              <a:rPr lang="en-US" sz="1600" b="1" dirty="0">
                <a:latin typeface="Franklin Gothic Book" panose="020B0503020102020204" pitchFamily="34" charset="0"/>
              </a:rPr>
              <a:t>RESEARCH</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Computational Design</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computational design team discovered the Cockroach 		plugin for Grasshopper, which facilitates fast and easy 		geometric manipulation, characterization, and 			decomposition of point clouds. This is particularly 		beneficial because the 3D scanning app used provided 		highly detailed point clouds. As a result, it became 		possible to computationally create milling toolpaths based 		on the branch's geometry.</a:t>
            </a:r>
            <a:br>
              <a:rPr lang="en-US" sz="1600" dirty="0">
                <a:latin typeface="Franklin Gothic Book" panose="020B0503020102020204" pitchFamily="34" charset="0"/>
              </a:rPr>
            </a:br>
            <a:br>
              <a:rPr lang="en-US" sz="1400" dirty="0">
                <a:latin typeface="Franklin Gothic Demi" panose="020B0703020102020204" pitchFamily="34" charset="0"/>
              </a:rPr>
            </a:b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4" name="Tijdelijke aanduiding voor inhoud 3" descr="Afbeelding met gereedschap&#10;&#10;Automatisch gegenereerde beschrijving">
            <a:extLst>
              <a:ext uri="{FF2B5EF4-FFF2-40B4-BE49-F238E27FC236}">
                <a16:creationId xmlns:a16="http://schemas.microsoft.com/office/drawing/2014/main" id="{1990FFE3-D2F1-6353-2EB9-08340748086B}"/>
              </a:ext>
            </a:extLst>
          </p:cNvPr>
          <p:cNvPicPr>
            <a:picLocks noChangeAspect="1"/>
          </p:cNvPicPr>
          <p:nvPr/>
        </p:nvPicPr>
        <p:blipFill>
          <a:blip r:embed="rId3"/>
          <a:stretch>
            <a:fillRect/>
          </a:stretch>
        </p:blipFill>
        <p:spPr>
          <a:xfrm>
            <a:off x="3780893" y="3435350"/>
            <a:ext cx="3788227" cy="2546388"/>
          </a:xfrm>
          <a:prstGeom prst="rect">
            <a:avLst/>
          </a:prstGeom>
        </p:spPr>
      </p:pic>
      <p:pic>
        <p:nvPicPr>
          <p:cNvPr id="6" name="Afbeelding 5">
            <a:extLst>
              <a:ext uri="{FF2B5EF4-FFF2-40B4-BE49-F238E27FC236}">
                <a16:creationId xmlns:a16="http://schemas.microsoft.com/office/drawing/2014/main" id="{D31C7BF7-AEA1-EDF3-D405-D0478393E20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391887" y="3605163"/>
            <a:ext cx="2671948" cy="2528442"/>
          </a:xfrm>
          <a:prstGeom prst="rect">
            <a:avLst/>
          </a:prstGeom>
        </p:spPr>
      </p:pic>
      <p:pic>
        <p:nvPicPr>
          <p:cNvPr id="7" name="Picture 4">
            <a:extLst>
              <a:ext uri="{FF2B5EF4-FFF2-40B4-BE49-F238E27FC236}">
                <a16:creationId xmlns:a16="http://schemas.microsoft.com/office/drawing/2014/main" id="{438E8CB6-312D-D2B7-8334-BF31B245A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5738" y="3605163"/>
            <a:ext cx="2847723" cy="1898482"/>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afgeronde hoeken 12">
            <a:extLst>
              <a:ext uri="{FF2B5EF4-FFF2-40B4-BE49-F238E27FC236}">
                <a16:creationId xmlns:a16="http://schemas.microsoft.com/office/drawing/2014/main" id="{1CAE2EBB-159F-AC6C-D8A4-35C76FB5EE56}"/>
              </a:ext>
            </a:extLst>
          </p:cNvPr>
          <p:cNvSpPr/>
          <p:nvPr/>
        </p:nvSpPr>
        <p:spPr>
          <a:xfrm>
            <a:off x="1484417" y="5814869"/>
            <a:ext cx="1664424" cy="31531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3D Point Cloud</a:t>
            </a:r>
          </a:p>
        </p:txBody>
      </p:sp>
      <p:sp>
        <p:nvSpPr>
          <p:cNvPr id="15" name="Rechthoek: afgeronde hoeken 14">
            <a:extLst>
              <a:ext uri="{FF2B5EF4-FFF2-40B4-BE49-F238E27FC236}">
                <a16:creationId xmlns:a16="http://schemas.microsoft.com/office/drawing/2014/main" id="{4BA64E8E-DAE8-3408-672B-E3C827EE6138}"/>
              </a:ext>
            </a:extLst>
          </p:cNvPr>
          <p:cNvSpPr/>
          <p:nvPr/>
        </p:nvSpPr>
        <p:spPr>
          <a:xfrm>
            <a:off x="8001991" y="5681497"/>
            <a:ext cx="1664424" cy="31531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Generate Joints</a:t>
            </a:r>
          </a:p>
        </p:txBody>
      </p:sp>
      <p:cxnSp>
        <p:nvCxnSpPr>
          <p:cNvPr id="16" name="Rechte verbindingslijn met pijl 15">
            <a:extLst>
              <a:ext uri="{FF2B5EF4-FFF2-40B4-BE49-F238E27FC236}">
                <a16:creationId xmlns:a16="http://schemas.microsoft.com/office/drawing/2014/main" id="{D4D37759-4966-D4D3-AEC3-218049677A81}"/>
              </a:ext>
            </a:extLst>
          </p:cNvPr>
          <p:cNvCxnSpPr>
            <a:cxnSpLocks/>
          </p:cNvCxnSpPr>
          <p:nvPr/>
        </p:nvCxnSpPr>
        <p:spPr>
          <a:xfrm>
            <a:off x="2822404" y="4919202"/>
            <a:ext cx="65287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1608A652-1CFE-3F24-5BA1-E3459A676773}"/>
              </a:ext>
            </a:extLst>
          </p:cNvPr>
          <p:cNvCxnSpPr>
            <a:cxnSpLocks/>
          </p:cNvCxnSpPr>
          <p:nvPr/>
        </p:nvCxnSpPr>
        <p:spPr>
          <a:xfrm>
            <a:off x="7675554" y="4910144"/>
            <a:ext cx="65287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7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168E-6C38-3D68-F90A-84F24118F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7E39D-A19D-DD19-E18B-203DDCFA1346}"/>
              </a:ext>
            </a:extLst>
          </p:cNvPr>
          <p:cNvSpPr>
            <a:spLocks noGrp="1"/>
          </p:cNvSpPr>
          <p:nvPr>
            <p:ph type="title"/>
          </p:nvPr>
        </p:nvSpPr>
        <p:spPr>
          <a:xfrm>
            <a:off x="247650" y="505354"/>
            <a:ext cx="6180667" cy="2917296"/>
          </a:xfrm>
        </p:spPr>
        <p:txBody>
          <a:bodyPr anchor="t">
            <a:normAutofit fontScale="90000"/>
          </a:bodyPr>
          <a:lstStyle/>
          <a:p>
            <a:r>
              <a:rPr lang="en-US" sz="1600" b="1" dirty="0">
                <a:latin typeface="Franklin Gothic Book" panose="020B0503020102020204" pitchFamily="34" charset="0"/>
              </a:rPr>
              <a:t>ITERATIONS</a:t>
            </a:r>
            <a:br>
              <a:rPr lang="en-US" sz="1600" dirty="0">
                <a:latin typeface="Franklin Gothic Book" panose="020B0503020102020204" pitchFamily="34" charset="0"/>
              </a:rPr>
            </a:br>
            <a:r>
              <a:rPr lang="en-US" sz="1600" dirty="0">
                <a:latin typeface="Franklin Gothic Book" panose="020B0503020102020204" pitchFamily="34" charset="0"/>
              </a:rPr>
              <a:t>	</a:t>
            </a:r>
            <a:br>
              <a:rPr lang="en-US" sz="1600" dirty="0">
                <a:latin typeface="Franklin Gothic Book" panose="020B0503020102020204" pitchFamily="34" charset="0"/>
              </a:rPr>
            </a:br>
            <a:r>
              <a:rPr lang="en-US" sz="1600" dirty="0">
                <a:latin typeface="Franklin Gothic Book" panose="020B0503020102020204" pitchFamily="34" charset="0"/>
              </a:rPr>
              <a:t>	Prototype Milling Scripts</a:t>
            </a:r>
            <a:br>
              <a:rPr lang="en-US" sz="1600" dirty="0">
                <a:latin typeface="Franklin Gothic Book" panose="020B0503020102020204" pitchFamily="34" charset="0"/>
              </a:rPr>
            </a:br>
            <a:br>
              <a:rPr lang="en-US" sz="1600" dirty="0">
                <a:solidFill>
                  <a:srgbClr val="FF0000"/>
                </a:solidFill>
                <a:latin typeface="Franklin Gothic Book" panose="020B0503020102020204" pitchFamily="34" charset="0"/>
              </a:rPr>
            </a:br>
            <a:r>
              <a:rPr lang="en-US" sz="1600" dirty="0">
                <a:solidFill>
                  <a:srgbClr val="FF0000"/>
                </a:solidFill>
                <a:latin typeface="Franklin Gothic Book" panose="020B0503020102020204" pitchFamily="34" charset="0"/>
              </a:rPr>
              <a:t>		</a:t>
            </a:r>
            <a:r>
              <a:rPr lang="en-GB" sz="1600" dirty="0">
                <a:latin typeface="Franklin Gothic Book" panose="020B0503020102020204" pitchFamily="34" charset="0"/>
              </a:rPr>
              <a:t>Before the team finalized the design, the 			computational design team created some milling 		scripts to challenge ourselves and show the 			design team some examples of what would be possible. 		One great example of a computational design uses the 		intersection of the plank and the branch to create a 		milling toolpath. This toolpath is based on the rotation, 		angle, and depth of the intersection. By moving the 		plank to the desired location, the milling script is 		automatically generated.</a:t>
            </a:r>
            <a:br>
              <a:rPr lang="en-US" sz="1400" dirty="0">
                <a:latin typeface="Franklin Gothic Book" panose="020B0503020102020204" pitchFamily="34" charset="0"/>
              </a:rPr>
            </a:br>
            <a:r>
              <a:rPr lang="en-US" sz="1400" dirty="0">
                <a:latin typeface="Franklin Gothic Book" panose="020B0503020102020204" pitchFamily="34" charset="0"/>
              </a:rPr>
              <a:t>		</a:t>
            </a:r>
            <a:endParaRPr lang="en-NL" sz="1400" dirty="0">
              <a:latin typeface="Franklin Gothic Book" panose="020B0503020102020204" pitchFamily="34" charset="0"/>
            </a:endParaRPr>
          </a:p>
        </p:txBody>
      </p:sp>
      <p:pic>
        <p:nvPicPr>
          <p:cNvPr id="23" name="Afbeelding 22">
            <a:extLst>
              <a:ext uri="{FF2B5EF4-FFF2-40B4-BE49-F238E27FC236}">
                <a16:creationId xmlns:a16="http://schemas.microsoft.com/office/drawing/2014/main" id="{28D1C161-2BC6-C053-9520-B550C9F78947}"/>
              </a:ext>
            </a:extLst>
          </p:cNvPr>
          <p:cNvPicPr>
            <a:picLocks noChangeAspect="1"/>
          </p:cNvPicPr>
          <p:nvPr/>
        </p:nvPicPr>
        <p:blipFill>
          <a:blip r:embed="rId3"/>
          <a:stretch>
            <a:fillRect/>
          </a:stretch>
        </p:blipFill>
        <p:spPr>
          <a:xfrm>
            <a:off x="7400980" y="3265916"/>
            <a:ext cx="3858538" cy="2925474"/>
          </a:xfrm>
          <a:prstGeom prst="rect">
            <a:avLst/>
          </a:prstGeom>
        </p:spPr>
      </p:pic>
      <p:grpSp>
        <p:nvGrpSpPr>
          <p:cNvPr id="31" name="Groep 30">
            <a:extLst>
              <a:ext uri="{FF2B5EF4-FFF2-40B4-BE49-F238E27FC236}">
                <a16:creationId xmlns:a16="http://schemas.microsoft.com/office/drawing/2014/main" id="{CD6FDB99-3D1F-FAF2-CC48-561080DB75B8}"/>
              </a:ext>
            </a:extLst>
          </p:cNvPr>
          <p:cNvGrpSpPr/>
          <p:nvPr/>
        </p:nvGrpSpPr>
        <p:grpSpPr>
          <a:xfrm>
            <a:off x="2393494" y="3265916"/>
            <a:ext cx="4795053" cy="3435350"/>
            <a:chOff x="-4032" y="3422650"/>
            <a:chExt cx="4795053" cy="3435350"/>
          </a:xfrm>
        </p:grpSpPr>
        <p:pic>
          <p:nvPicPr>
            <p:cNvPr id="13" name="Afbeelding 12">
              <a:extLst>
                <a:ext uri="{FF2B5EF4-FFF2-40B4-BE49-F238E27FC236}">
                  <a16:creationId xmlns:a16="http://schemas.microsoft.com/office/drawing/2014/main" id="{3A4E9A9C-FFF8-9C09-85A1-35F885DEE6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02" b="96795" l="3827" r="95153">
                          <a14:foregroundMark x1="7653" y1="92521" x2="7653" y2="92521"/>
                          <a14:foregroundMark x1="7653" y1="96795" x2="7653" y2="96795"/>
                          <a14:foregroundMark x1="3827" y1="92094" x2="3827" y2="92094"/>
                          <a14:foregroundMark x1="90306" y1="45085" x2="90306" y2="45085"/>
                          <a14:foregroundMark x1="95153" y1="42735" x2="95153" y2="42735"/>
                          <a14:foregroundMark x1="50765" y1="96795" x2="50765" y2="96795"/>
                        </a14:backgroundRemoval>
                      </a14:imgEffect>
                    </a14:imgLayer>
                  </a14:imgProps>
                </a:ext>
              </a:extLst>
            </a:blip>
            <a:stretch>
              <a:fillRect/>
            </a:stretch>
          </p:blipFill>
          <p:spPr>
            <a:xfrm>
              <a:off x="-4032" y="3422650"/>
              <a:ext cx="2877473" cy="3435350"/>
            </a:xfrm>
            <a:prstGeom prst="rect">
              <a:avLst/>
            </a:prstGeom>
          </p:spPr>
        </p:pic>
        <p:pic>
          <p:nvPicPr>
            <p:cNvPr id="20" name="Afbeelding 19">
              <a:extLst>
                <a:ext uri="{FF2B5EF4-FFF2-40B4-BE49-F238E27FC236}">
                  <a16:creationId xmlns:a16="http://schemas.microsoft.com/office/drawing/2014/main" id="{DD1484FD-F299-37A9-D354-CEE99A4B207B}"/>
                </a:ext>
              </a:extLst>
            </p:cNvPr>
            <p:cNvPicPr>
              <a:picLocks noChangeAspect="1"/>
            </p:cNvPicPr>
            <p:nvPr/>
          </p:nvPicPr>
          <p:blipFill>
            <a:blip r:embed="rId6"/>
            <a:stretch>
              <a:fillRect/>
            </a:stretch>
          </p:blipFill>
          <p:spPr>
            <a:xfrm>
              <a:off x="2873441" y="3435351"/>
              <a:ext cx="1917580" cy="2332495"/>
            </a:xfrm>
            <a:prstGeom prst="rect">
              <a:avLst/>
            </a:prstGeom>
          </p:spPr>
        </p:pic>
        <p:cxnSp>
          <p:nvCxnSpPr>
            <p:cNvPr id="27" name="Rechte verbindingslijn met pijl 26">
              <a:extLst>
                <a:ext uri="{FF2B5EF4-FFF2-40B4-BE49-F238E27FC236}">
                  <a16:creationId xmlns:a16="http://schemas.microsoft.com/office/drawing/2014/main" id="{12C3DA66-FB94-E708-01A6-02BFCC366B45}"/>
                </a:ext>
              </a:extLst>
            </p:cNvPr>
            <p:cNvCxnSpPr>
              <a:cxnSpLocks/>
            </p:cNvCxnSpPr>
            <p:nvPr/>
          </p:nvCxnSpPr>
          <p:spPr>
            <a:xfrm flipH="1">
              <a:off x="1434704" y="5140325"/>
              <a:ext cx="1438737" cy="6275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Afbeelding 32">
            <a:extLst>
              <a:ext uri="{FF2B5EF4-FFF2-40B4-BE49-F238E27FC236}">
                <a16:creationId xmlns:a16="http://schemas.microsoft.com/office/drawing/2014/main" id="{1976D700-6698-03AE-CC3F-61FBC0C946FC}"/>
              </a:ext>
            </a:extLst>
          </p:cNvPr>
          <p:cNvPicPr>
            <a:picLocks noChangeAspect="1"/>
          </p:cNvPicPr>
          <p:nvPr/>
        </p:nvPicPr>
        <p:blipFill>
          <a:blip r:embed="rId7"/>
          <a:stretch>
            <a:fillRect/>
          </a:stretch>
        </p:blipFill>
        <p:spPr>
          <a:xfrm>
            <a:off x="7440283" y="232221"/>
            <a:ext cx="3779933" cy="2825704"/>
          </a:xfrm>
          <a:prstGeom prst="rect">
            <a:avLst/>
          </a:prstGeom>
        </p:spPr>
      </p:pic>
    </p:spTree>
    <p:extLst>
      <p:ext uri="{BB962C8B-B14F-4D97-AF65-F5344CB8AC3E}">
        <p14:creationId xmlns:p14="http://schemas.microsoft.com/office/powerpoint/2010/main" val="3746619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47650" y="505354"/>
            <a:ext cx="6180667" cy="2917296"/>
          </a:xfrm>
        </p:spPr>
        <p:txBody>
          <a:bodyPr anchor="t">
            <a:normAutofit fontScale="90000"/>
          </a:bodyPr>
          <a:lstStyle/>
          <a:p>
            <a:r>
              <a:rPr lang="en-US" sz="1600" b="1" dirty="0">
                <a:latin typeface="Franklin Gothic Book" panose="020B0503020102020204" pitchFamily="34" charset="0"/>
              </a:rPr>
              <a:t>CONTRIBUTION</a:t>
            </a:r>
            <a:br>
              <a:rPr lang="en-US" sz="1600" dirty="0">
                <a:latin typeface="Franklin Gothic Book" panose="020B0503020102020204" pitchFamily="34" charset="0"/>
              </a:rPr>
            </a:br>
            <a:r>
              <a:rPr lang="en-US" sz="1600" dirty="0">
                <a:latin typeface="Franklin Gothic Book" panose="020B0503020102020204" pitchFamily="34" charset="0"/>
              </a:rPr>
              <a:t>	</a:t>
            </a:r>
            <a:br>
              <a:rPr lang="en-US" sz="1600" dirty="0">
                <a:latin typeface="Franklin Gothic Book" panose="020B0503020102020204" pitchFamily="34" charset="0"/>
              </a:rPr>
            </a:br>
            <a:r>
              <a:rPr lang="en-US" sz="1600" dirty="0">
                <a:latin typeface="Franklin Gothic Book" panose="020B0503020102020204" pitchFamily="34" charset="0"/>
              </a:rPr>
              <a:t>	Joint Transition </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process for the final joint transition is as follows:</a:t>
            </a:r>
            <a:br>
              <a:rPr lang="en-GB" sz="1600" dirty="0">
                <a:latin typeface="Franklin Gothic Book" panose="020B0503020102020204" pitchFamily="34" charset="0"/>
              </a:rPr>
            </a:br>
            <a:br>
              <a:rPr lang="en-GB" sz="1600" dirty="0">
                <a:latin typeface="Franklin Gothic Book" panose="020B0503020102020204" pitchFamily="34" charset="0"/>
              </a:rPr>
            </a:br>
            <a:r>
              <a:rPr lang="en-GB" sz="1600" dirty="0">
                <a:latin typeface="Franklin Gothic Book" panose="020B0503020102020204" pitchFamily="34" charset="0"/>
              </a:rPr>
              <a:t>   		1. Import the point cloud.</a:t>
            </a:r>
            <a:br>
              <a:rPr lang="en-GB" sz="1600" dirty="0">
                <a:latin typeface="Franklin Gothic Book" panose="020B0503020102020204" pitchFamily="34" charset="0"/>
              </a:rPr>
            </a:br>
            <a:r>
              <a:rPr lang="en-GB" sz="1600" dirty="0">
                <a:latin typeface="Franklin Gothic Book" panose="020B0503020102020204" pitchFamily="34" charset="0"/>
              </a:rPr>
              <a:t>    		2. Divide the branch into parts.</a:t>
            </a:r>
            <a:br>
              <a:rPr lang="en-GB" sz="1600" dirty="0">
                <a:latin typeface="Franklin Gothic Book" panose="020B0503020102020204" pitchFamily="34" charset="0"/>
              </a:rPr>
            </a:br>
            <a:r>
              <a:rPr lang="en-GB" sz="1600" dirty="0">
                <a:latin typeface="Franklin Gothic Book" panose="020B0503020102020204" pitchFamily="34" charset="0"/>
              </a:rPr>
              <a:t>    		3. Grab the plane from the base of the branch.</a:t>
            </a:r>
            <a:br>
              <a:rPr lang="en-GB" sz="1600" dirty="0">
                <a:latin typeface="Franklin Gothic Book" panose="020B0503020102020204" pitchFamily="34" charset="0"/>
              </a:rPr>
            </a:br>
            <a:r>
              <a:rPr lang="en-GB" sz="1600" dirty="0">
                <a:latin typeface="Franklin Gothic Book" panose="020B0503020102020204" pitchFamily="34" charset="0"/>
              </a:rPr>
              <a:t>    		4. Get the widest diameter of the branch.</a:t>
            </a:r>
            <a:br>
              <a:rPr lang="en-GB" sz="1600" dirty="0">
                <a:latin typeface="Franklin Gothic Book" panose="020B0503020102020204" pitchFamily="34" charset="0"/>
              </a:rPr>
            </a:br>
            <a:r>
              <a:rPr lang="en-GB" sz="1600" dirty="0">
                <a:latin typeface="Franklin Gothic Book" panose="020B0503020102020204" pitchFamily="34" charset="0"/>
              </a:rPr>
              <a:t>    		5. Create the shape we want to mill into the wood.</a:t>
            </a:r>
            <a:br>
              <a:rPr lang="en-GB" sz="1600" dirty="0">
                <a:latin typeface="Franklin Gothic Book" panose="020B0503020102020204" pitchFamily="34" charset="0"/>
              </a:rPr>
            </a:br>
            <a:r>
              <a:rPr lang="en-GB" sz="1600" dirty="0">
                <a:latin typeface="Franklin Gothic Book" panose="020B0503020102020204" pitchFamily="34" charset="0"/>
              </a:rPr>
              <a:t>    		6. Create milling paths to achieve the desired shape.</a:t>
            </a:r>
            <a:br>
              <a:rPr lang="en-GB" sz="1600" dirty="0">
                <a:latin typeface="Franklin Gothic Book" panose="020B0503020102020204" pitchFamily="34" charset="0"/>
              </a:rPr>
            </a:br>
            <a:r>
              <a:rPr lang="en-GB" sz="1600" dirty="0">
                <a:latin typeface="Franklin Gothic Book" panose="020B0503020102020204" pitchFamily="34" charset="0"/>
              </a:rPr>
              <a:t>   		7. Result</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3" name="Afbeelding 2">
            <a:extLst>
              <a:ext uri="{FF2B5EF4-FFF2-40B4-BE49-F238E27FC236}">
                <a16:creationId xmlns:a16="http://schemas.microsoft.com/office/drawing/2014/main" id="{D2113C26-FD28-D04E-0C6A-D1960F8671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0" y="3723916"/>
            <a:ext cx="2671948" cy="2528442"/>
          </a:xfrm>
          <a:prstGeom prst="rect">
            <a:avLst/>
          </a:prstGeom>
        </p:spPr>
      </p:pic>
      <p:pic>
        <p:nvPicPr>
          <p:cNvPr id="4" name="Afbeelding 3">
            <a:extLst>
              <a:ext uri="{FF2B5EF4-FFF2-40B4-BE49-F238E27FC236}">
                <a16:creationId xmlns:a16="http://schemas.microsoft.com/office/drawing/2014/main" id="{182B1F66-B47F-5CA7-E11A-0E6E048D1F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988" b="85504" l="10881" r="96373">
                        <a14:foregroundMark x1="62953" y1="14988" x2="62953" y2="14988"/>
                        <a14:foregroundMark x1="93005" y1="34152" x2="93005" y2="34152"/>
                        <a14:foregroundMark x1="14767" y1="85012" x2="14767" y2="85012"/>
                        <a14:foregroundMark x1="14767" y1="79853" x2="14767" y2="79853"/>
                        <a14:foregroundMark x1="14508" y1="85749" x2="14508" y2="85749"/>
                        <a14:foregroundMark x1="17876" y1="85012" x2="17876" y2="85012"/>
                        <a14:foregroundMark x1="10881" y1="80590" x2="10881" y2="80590"/>
                        <a14:foregroundMark x1="96373" y1="33415" x2="96373" y2="33415"/>
                      </a14:backgroundRemoval>
                    </a14:imgEffect>
                  </a14:imgLayer>
                </a14:imgProps>
              </a:ext>
            </a:extLst>
          </a:blip>
          <a:srcRect l="6968" t="9445" b="8480"/>
          <a:stretch/>
        </p:blipFill>
        <p:spPr>
          <a:xfrm>
            <a:off x="1643714" y="3723916"/>
            <a:ext cx="2718132" cy="2528442"/>
          </a:xfrm>
          <a:prstGeom prst="rect">
            <a:avLst/>
          </a:prstGeom>
        </p:spPr>
      </p:pic>
      <p:grpSp>
        <p:nvGrpSpPr>
          <p:cNvPr id="9" name="Groep 8">
            <a:extLst>
              <a:ext uri="{FF2B5EF4-FFF2-40B4-BE49-F238E27FC236}">
                <a16:creationId xmlns:a16="http://schemas.microsoft.com/office/drawing/2014/main" id="{FD4E924A-7372-9DD3-EE8D-0B2BC711308D}"/>
              </a:ext>
            </a:extLst>
          </p:cNvPr>
          <p:cNvGrpSpPr/>
          <p:nvPr/>
        </p:nvGrpSpPr>
        <p:grpSpPr>
          <a:xfrm>
            <a:off x="3306899" y="3134084"/>
            <a:ext cx="2872440" cy="3363313"/>
            <a:chOff x="3306899" y="3134084"/>
            <a:chExt cx="2872440" cy="3363313"/>
          </a:xfrm>
        </p:grpSpPr>
        <p:pic>
          <p:nvPicPr>
            <p:cNvPr id="5" name="Afbeelding 4">
              <a:extLst>
                <a:ext uri="{FF2B5EF4-FFF2-40B4-BE49-F238E27FC236}">
                  <a16:creationId xmlns:a16="http://schemas.microsoft.com/office/drawing/2014/main" id="{F5BCAB8D-50A5-1FB6-50E3-5BA85B89AE3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84" b="95756" l="6812" r="95095">
                          <a14:foregroundMark x1="13079" y1="86472" x2="7084" y2="95491"/>
                          <a14:foregroundMark x1="16894" y1="96286" x2="16894" y2="96286"/>
                          <a14:foregroundMark x1="90463" y1="40318" x2="90463" y2="40318"/>
                          <a14:foregroundMark x1="95095" y1="38196" x2="95095" y2="38196"/>
                        </a14:backgroundRemoval>
                      </a14:imgEffect>
                    </a14:imgLayer>
                  </a14:imgProps>
                </a:ext>
              </a:extLst>
            </a:blip>
            <a:stretch>
              <a:fillRect/>
            </a:stretch>
          </p:blipFill>
          <p:spPr>
            <a:xfrm>
              <a:off x="3624828" y="3134084"/>
              <a:ext cx="2554511" cy="2677377"/>
            </a:xfrm>
            <a:prstGeom prst="rect">
              <a:avLst/>
            </a:prstGeom>
          </p:spPr>
        </p:pic>
        <p:pic>
          <p:nvPicPr>
            <p:cNvPr id="8" name="Afbeelding 7">
              <a:extLst>
                <a:ext uri="{FF2B5EF4-FFF2-40B4-BE49-F238E27FC236}">
                  <a16:creationId xmlns:a16="http://schemas.microsoft.com/office/drawing/2014/main" id="{E43995F8-82ED-AB8E-8EA4-7A6EBEDFE14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306899" y="5896341"/>
              <a:ext cx="719575" cy="601056"/>
            </a:xfrm>
            <a:prstGeom prst="rect">
              <a:avLst/>
            </a:prstGeom>
          </p:spPr>
        </p:pic>
      </p:grpSp>
      <p:pic>
        <p:nvPicPr>
          <p:cNvPr id="10" name="Afbeelding 9">
            <a:extLst>
              <a:ext uri="{FF2B5EF4-FFF2-40B4-BE49-F238E27FC236}">
                <a16:creationId xmlns:a16="http://schemas.microsoft.com/office/drawing/2014/main" id="{14EFA21A-9309-F94D-819D-1E447EE88FEC}"/>
              </a:ext>
            </a:extLst>
          </p:cNvPr>
          <p:cNvPicPr>
            <a:picLocks noChangeAspect="1"/>
          </p:cNvPicPr>
          <p:nvPr/>
        </p:nvPicPr>
        <p:blipFill>
          <a:blip r:embed="rId11"/>
          <a:stretch>
            <a:fillRect/>
          </a:stretch>
        </p:blipFill>
        <p:spPr>
          <a:xfrm>
            <a:off x="4386209" y="5896342"/>
            <a:ext cx="749701" cy="601055"/>
          </a:xfrm>
          <a:prstGeom prst="rect">
            <a:avLst/>
          </a:prstGeom>
        </p:spPr>
      </p:pic>
      <p:pic>
        <p:nvPicPr>
          <p:cNvPr id="11" name="Afbeelding 10">
            <a:extLst>
              <a:ext uri="{FF2B5EF4-FFF2-40B4-BE49-F238E27FC236}">
                <a16:creationId xmlns:a16="http://schemas.microsoft.com/office/drawing/2014/main" id="{859D74B9-EB01-8880-719C-F45926183A0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609" b="93238" l="9728" r="89494">
                        <a14:foregroundMark x1="36965" y1="90391" x2="36965" y2="90391"/>
                        <a14:foregroundMark x1="36965" y1="93238" x2="36965" y2="93238"/>
                      </a14:backgroundRemoval>
                    </a14:imgEffect>
                  </a14:imgLayer>
                </a14:imgProps>
              </a:ext>
            </a:extLst>
          </a:blip>
          <a:stretch>
            <a:fillRect/>
          </a:stretch>
        </p:blipFill>
        <p:spPr>
          <a:xfrm>
            <a:off x="4796310" y="4748290"/>
            <a:ext cx="1036832" cy="1133656"/>
          </a:xfrm>
          <a:prstGeom prst="rect">
            <a:avLst/>
          </a:prstGeom>
        </p:spPr>
      </p:pic>
      <p:pic>
        <p:nvPicPr>
          <p:cNvPr id="13" name="Afbeelding 12">
            <a:extLst>
              <a:ext uri="{FF2B5EF4-FFF2-40B4-BE49-F238E27FC236}">
                <a16:creationId xmlns:a16="http://schemas.microsoft.com/office/drawing/2014/main" id="{EFA7FC2C-431E-0154-B4A3-1E26669ECC16}"/>
              </a:ext>
            </a:extLst>
          </p:cNvPr>
          <p:cNvPicPr>
            <a:picLocks noChangeAspect="1"/>
          </p:cNvPicPr>
          <p:nvPr/>
        </p:nvPicPr>
        <p:blipFill rotWithShape="1">
          <a:blip r:embed="rId14"/>
          <a:srcRect l="27893"/>
          <a:stretch/>
        </p:blipFill>
        <p:spPr>
          <a:xfrm>
            <a:off x="8396813" y="4796901"/>
            <a:ext cx="1074482" cy="1821261"/>
          </a:xfrm>
          <a:prstGeom prst="rect">
            <a:avLst/>
          </a:prstGeom>
        </p:spPr>
      </p:pic>
      <p:pic>
        <p:nvPicPr>
          <p:cNvPr id="14" name="Afbeelding 13">
            <a:extLst>
              <a:ext uri="{FF2B5EF4-FFF2-40B4-BE49-F238E27FC236}">
                <a16:creationId xmlns:a16="http://schemas.microsoft.com/office/drawing/2014/main" id="{53A486EC-EFD8-F37F-F926-F9C6EBD739EF}"/>
              </a:ext>
            </a:extLst>
          </p:cNvPr>
          <p:cNvPicPr>
            <a:picLocks noChangeAspect="1"/>
          </p:cNvPicPr>
          <p:nvPr/>
        </p:nvPicPr>
        <p:blipFill>
          <a:blip r:embed="rId15"/>
          <a:stretch>
            <a:fillRect/>
          </a:stretch>
        </p:blipFill>
        <p:spPr>
          <a:xfrm>
            <a:off x="7012887" y="4847615"/>
            <a:ext cx="1590598" cy="1718461"/>
          </a:xfrm>
          <a:prstGeom prst="rect">
            <a:avLst/>
          </a:prstGeom>
        </p:spPr>
      </p:pic>
      <p:pic>
        <p:nvPicPr>
          <p:cNvPr id="15" name="Afbeelding 14">
            <a:extLst>
              <a:ext uri="{FF2B5EF4-FFF2-40B4-BE49-F238E27FC236}">
                <a16:creationId xmlns:a16="http://schemas.microsoft.com/office/drawing/2014/main" id="{B3ACB395-6778-330E-F063-30A17C51E10D}"/>
              </a:ext>
            </a:extLst>
          </p:cNvPr>
          <p:cNvPicPr>
            <a:picLocks noChangeAspect="1"/>
          </p:cNvPicPr>
          <p:nvPr/>
        </p:nvPicPr>
        <p:blipFill>
          <a:blip r:embed="rId16"/>
          <a:stretch>
            <a:fillRect/>
          </a:stretch>
        </p:blipFill>
        <p:spPr>
          <a:xfrm>
            <a:off x="8517000" y="3504124"/>
            <a:ext cx="1556976" cy="1729927"/>
          </a:xfrm>
          <a:prstGeom prst="rect">
            <a:avLst/>
          </a:prstGeom>
        </p:spPr>
      </p:pic>
      <p:pic>
        <p:nvPicPr>
          <p:cNvPr id="16" name="Afbeelding 15">
            <a:extLst>
              <a:ext uri="{FF2B5EF4-FFF2-40B4-BE49-F238E27FC236}">
                <a16:creationId xmlns:a16="http://schemas.microsoft.com/office/drawing/2014/main" id="{A9B34962-126F-2A8C-181A-D2026A750DB0}"/>
              </a:ext>
            </a:extLst>
          </p:cNvPr>
          <p:cNvPicPr>
            <a:picLocks noChangeAspect="1"/>
          </p:cNvPicPr>
          <p:nvPr/>
        </p:nvPicPr>
        <p:blipFill>
          <a:blip r:embed="rId17"/>
          <a:stretch>
            <a:fillRect/>
          </a:stretch>
        </p:blipFill>
        <p:spPr>
          <a:xfrm>
            <a:off x="6996837" y="3538997"/>
            <a:ext cx="1852540" cy="1728046"/>
          </a:xfrm>
          <a:prstGeom prst="rect">
            <a:avLst/>
          </a:prstGeom>
        </p:spPr>
      </p:pic>
      <p:pic>
        <p:nvPicPr>
          <p:cNvPr id="12" name="Afbeelding 11">
            <a:extLst>
              <a:ext uri="{FF2B5EF4-FFF2-40B4-BE49-F238E27FC236}">
                <a16:creationId xmlns:a16="http://schemas.microsoft.com/office/drawing/2014/main" id="{8A619C2E-1485-A67A-DF3D-0CC71DC205C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831" b="90508" l="9705" r="89873">
                        <a14:foregroundMark x1="29114" y1="90508" x2="29114" y2="90508"/>
                      </a14:backgroundRemoval>
                    </a14:imgEffect>
                  </a14:imgLayer>
                </a14:imgProps>
              </a:ext>
            </a:extLst>
          </a:blip>
          <a:stretch>
            <a:fillRect/>
          </a:stretch>
        </p:blipFill>
        <p:spPr>
          <a:xfrm>
            <a:off x="5940369" y="4736858"/>
            <a:ext cx="1172958" cy="1460011"/>
          </a:xfrm>
          <a:prstGeom prst="rect">
            <a:avLst/>
          </a:prstGeom>
        </p:spPr>
      </p:pic>
      <p:pic>
        <p:nvPicPr>
          <p:cNvPr id="17" name="Afbeelding 16">
            <a:extLst>
              <a:ext uri="{FF2B5EF4-FFF2-40B4-BE49-F238E27FC236}">
                <a16:creationId xmlns:a16="http://schemas.microsoft.com/office/drawing/2014/main" id="{39371D51-B4D7-BC9D-4EDC-533198524214}"/>
              </a:ext>
            </a:extLst>
          </p:cNvPr>
          <p:cNvPicPr>
            <a:picLocks noChangeAspect="1"/>
          </p:cNvPicPr>
          <p:nvPr/>
        </p:nvPicPr>
        <p:blipFill rotWithShape="1">
          <a:blip r:embed="rId20"/>
          <a:srcRect l="11316"/>
          <a:stretch/>
        </p:blipFill>
        <p:spPr>
          <a:xfrm>
            <a:off x="9892806" y="3995349"/>
            <a:ext cx="1881219" cy="2327156"/>
          </a:xfrm>
          <a:prstGeom prst="rect">
            <a:avLst/>
          </a:prstGeom>
        </p:spPr>
      </p:pic>
      <p:pic>
        <p:nvPicPr>
          <p:cNvPr id="19" name="Afbeelding 18">
            <a:extLst>
              <a:ext uri="{FF2B5EF4-FFF2-40B4-BE49-F238E27FC236}">
                <a16:creationId xmlns:a16="http://schemas.microsoft.com/office/drawing/2014/main" id="{004A1F6D-DC33-E6BB-FDCB-0F872FF725DB}"/>
              </a:ext>
            </a:extLst>
          </p:cNvPr>
          <p:cNvPicPr>
            <a:picLocks noChangeAspect="1"/>
          </p:cNvPicPr>
          <p:nvPr/>
        </p:nvPicPr>
        <p:blipFill>
          <a:blip r:embed="rId21"/>
          <a:stretch>
            <a:fillRect/>
          </a:stretch>
        </p:blipFill>
        <p:spPr>
          <a:xfrm>
            <a:off x="9593282" y="976596"/>
            <a:ext cx="2351068" cy="2511366"/>
          </a:xfrm>
          <a:prstGeom prst="rect">
            <a:avLst/>
          </a:prstGeom>
        </p:spPr>
      </p:pic>
      <p:grpSp>
        <p:nvGrpSpPr>
          <p:cNvPr id="20" name="Groep 19">
            <a:extLst>
              <a:ext uri="{FF2B5EF4-FFF2-40B4-BE49-F238E27FC236}">
                <a16:creationId xmlns:a16="http://schemas.microsoft.com/office/drawing/2014/main" id="{F668B68E-72D5-B20D-7327-68E84654510E}"/>
              </a:ext>
            </a:extLst>
          </p:cNvPr>
          <p:cNvGrpSpPr/>
          <p:nvPr/>
        </p:nvGrpSpPr>
        <p:grpSpPr>
          <a:xfrm>
            <a:off x="6730024" y="799758"/>
            <a:ext cx="3033828" cy="2147756"/>
            <a:chOff x="5995628" y="4524983"/>
            <a:chExt cx="3033828" cy="2147756"/>
          </a:xfrm>
        </p:grpSpPr>
        <p:pic>
          <p:nvPicPr>
            <p:cNvPr id="21" name="Afbeelding 20" descr="Afbeelding met vis&#10;&#10;Automatisch gegenereerde beschrijving">
              <a:extLst>
                <a:ext uri="{FF2B5EF4-FFF2-40B4-BE49-F238E27FC236}">
                  <a16:creationId xmlns:a16="http://schemas.microsoft.com/office/drawing/2014/main" id="{7955929E-CBDE-4598-440B-06D6AD03B9C4}"/>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0000" l="10000" r="97361">
                          <a14:foregroundMark x1="70556" y1="55741" x2="92639" y2="39444"/>
                          <a14:foregroundMark x1="92639" y1="39444" x2="97361" y2="28333"/>
                        </a14:backgroundRemoval>
                      </a14:imgEffect>
                    </a14:imgLayer>
                  </a14:imgProps>
                </a:ext>
              </a:extLst>
            </a:blip>
            <a:srcRect t="19580" r="16454"/>
            <a:stretch/>
          </p:blipFill>
          <p:spPr>
            <a:xfrm>
              <a:off x="6776961" y="4524983"/>
              <a:ext cx="2252495" cy="1626156"/>
            </a:xfrm>
            <a:prstGeom prst="rect">
              <a:avLst/>
            </a:prstGeom>
          </p:spPr>
        </p:pic>
        <p:pic>
          <p:nvPicPr>
            <p:cNvPr id="22" name="Afbeelding 21" descr="Afbeelding met gereedschap&#10;&#10;Automatisch gegenereerde beschrijving">
              <a:extLst>
                <a:ext uri="{FF2B5EF4-FFF2-40B4-BE49-F238E27FC236}">
                  <a16:creationId xmlns:a16="http://schemas.microsoft.com/office/drawing/2014/main" id="{617C25C0-B2FF-D5BA-E3E6-59CCD32C5586}"/>
                </a:ext>
              </a:extLst>
            </p:cNvPr>
            <p:cNvPicPr>
              <a:picLocks noChangeAspect="1"/>
            </p:cNvPicPr>
            <p:nvPr/>
          </p:nvPicPr>
          <p:blipFill rotWithShape="1">
            <a:blip r:embed="rId24"/>
            <a:srcRect l="18453" t="24705" b="38344"/>
            <a:stretch/>
          </p:blipFill>
          <p:spPr>
            <a:xfrm>
              <a:off x="5995628" y="5641702"/>
              <a:ext cx="3033828" cy="1031037"/>
            </a:xfrm>
            <a:prstGeom prst="rect">
              <a:avLst/>
            </a:prstGeom>
          </p:spPr>
        </p:pic>
      </p:grpSp>
      <p:cxnSp>
        <p:nvCxnSpPr>
          <p:cNvPr id="23" name="Rechte verbindingslijn met pijl 22">
            <a:extLst>
              <a:ext uri="{FF2B5EF4-FFF2-40B4-BE49-F238E27FC236}">
                <a16:creationId xmlns:a16="http://schemas.microsoft.com/office/drawing/2014/main" id="{977582CA-67C7-2579-4EA6-1E9DEB572711}"/>
              </a:ext>
            </a:extLst>
          </p:cNvPr>
          <p:cNvCxnSpPr>
            <a:cxnSpLocks/>
          </p:cNvCxnSpPr>
          <p:nvPr/>
        </p:nvCxnSpPr>
        <p:spPr>
          <a:xfrm>
            <a:off x="990841" y="5631721"/>
            <a:ext cx="65287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02EC07F5-A458-9421-AFA2-6632E9270E3D}"/>
              </a:ext>
            </a:extLst>
          </p:cNvPr>
          <p:cNvCxnSpPr>
            <a:cxnSpLocks/>
          </p:cNvCxnSpPr>
          <p:nvPr/>
        </p:nvCxnSpPr>
        <p:spPr>
          <a:xfrm>
            <a:off x="2685110" y="5631721"/>
            <a:ext cx="65287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ABEC1843-CECF-1747-1595-EE6521CB33BE}"/>
              </a:ext>
            </a:extLst>
          </p:cNvPr>
          <p:cNvCxnSpPr>
            <a:cxnSpLocks/>
          </p:cNvCxnSpPr>
          <p:nvPr/>
        </p:nvCxnSpPr>
        <p:spPr>
          <a:xfrm>
            <a:off x="4249210" y="5631721"/>
            <a:ext cx="5471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B25E9876-7D34-4711-6BAF-FFD0A9A5E2D4}"/>
              </a:ext>
            </a:extLst>
          </p:cNvPr>
          <p:cNvCxnSpPr>
            <a:cxnSpLocks/>
          </p:cNvCxnSpPr>
          <p:nvPr/>
        </p:nvCxnSpPr>
        <p:spPr>
          <a:xfrm>
            <a:off x="5498831" y="5596933"/>
            <a:ext cx="5471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3B46EBB6-0A1C-D1B9-ACFD-41E3BDD8BA54}"/>
              </a:ext>
            </a:extLst>
          </p:cNvPr>
          <p:cNvCxnSpPr>
            <a:cxnSpLocks/>
          </p:cNvCxnSpPr>
          <p:nvPr/>
        </p:nvCxnSpPr>
        <p:spPr>
          <a:xfrm>
            <a:off x="6858306" y="5596933"/>
            <a:ext cx="5471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4858AD5B-1668-6C27-8D40-09C46A50D962}"/>
              </a:ext>
            </a:extLst>
          </p:cNvPr>
          <p:cNvCxnSpPr>
            <a:cxnSpLocks/>
          </p:cNvCxnSpPr>
          <p:nvPr/>
        </p:nvCxnSpPr>
        <p:spPr>
          <a:xfrm>
            <a:off x="9345706" y="5596933"/>
            <a:ext cx="5471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CE981421-CA08-449B-301D-CE79A8D04454}"/>
              </a:ext>
            </a:extLst>
          </p:cNvPr>
          <p:cNvCxnSpPr>
            <a:cxnSpLocks/>
          </p:cNvCxnSpPr>
          <p:nvPr/>
        </p:nvCxnSpPr>
        <p:spPr>
          <a:xfrm flipV="1">
            <a:off x="11065648" y="3265714"/>
            <a:ext cx="0" cy="6073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0C7F2C35-DA8B-8079-87CC-3593405E44BD}"/>
              </a:ext>
            </a:extLst>
          </p:cNvPr>
          <p:cNvCxnSpPr>
            <a:cxnSpLocks/>
          </p:cNvCxnSpPr>
          <p:nvPr/>
        </p:nvCxnSpPr>
        <p:spPr>
          <a:xfrm flipH="1">
            <a:off x="9892806" y="1339703"/>
            <a:ext cx="6524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24192EB1-1B95-43BE-A351-70ED67E9CB3D}"/>
              </a:ext>
            </a:extLst>
          </p:cNvPr>
          <p:cNvSpPr txBox="1"/>
          <p:nvPr/>
        </p:nvSpPr>
        <p:spPr>
          <a:xfrm>
            <a:off x="793420" y="6091672"/>
            <a:ext cx="440633" cy="461665"/>
          </a:xfrm>
          <a:prstGeom prst="rect">
            <a:avLst/>
          </a:prstGeom>
          <a:noFill/>
        </p:spPr>
        <p:txBody>
          <a:bodyPr wrap="none" rtlCol="0">
            <a:spAutoFit/>
          </a:bodyPr>
          <a:lstStyle/>
          <a:p>
            <a:r>
              <a:rPr lang="en-GB" sz="2400" dirty="0">
                <a:latin typeface="Franklin Gothic Book" panose="020B0503020102020204" pitchFamily="34" charset="0"/>
              </a:rPr>
              <a:t>1.</a:t>
            </a:r>
            <a:endParaRPr lang="nl-NL" sz="2400" dirty="0">
              <a:latin typeface="Franklin Gothic Book" panose="020B0503020102020204" pitchFamily="34" charset="0"/>
            </a:endParaRPr>
          </a:p>
        </p:txBody>
      </p:sp>
      <p:sp>
        <p:nvSpPr>
          <p:cNvPr id="39" name="Tekstvak 38">
            <a:extLst>
              <a:ext uri="{FF2B5EF4-FFF2-40B4-BE49-F238E27FC236}">
                <a16:creationId xmlns:a16="http://schemas.microsoft.com/office/drawing/2014/main" id="{20FBFCC9-84D5-2D1C-6B6A-343C56128779}"/>
              </a:ext>
            </a:extLst>
          </p:cNvPr>
          <p:cNvSpPr txBox="1"/>
          <p:nvPr/>
        </p:nvSpPr>
        <p:spPr>
          <a:xfrm>
            <a:off x="2270896" y="6091672"/>
            <a:ext cx="442750" cy="461665"/>
          </a:xfrm>
          <a:prstGeom prst="rect">
            <a:avLst/>
          </a:prstGeom>
          <a:noFill/>
        </p:spPr>
        <p:txBody>
          <a:bodyPr wrap="none" rtlCol="0">
            <a:spAutoFit/>
          </a:bodyPr>
          <a:lstStyle/>
          <a:p>
            <a:r>
              <a:rPr lang="en-GB" sz="2400" dirty="0">
                <a:latin typeface="Franklin Gothic Book" panose="020B0503020102020204" pitchFamily="34" charset="0"/>
              </a:rPr>
              <a:t>2.</a:t>
            </a:r>
            <a:endParaRPr lang="nl-NL" sz="2400" dirty="0">
              <a:latin typeface="Franklin Gothic Book" panose="020B0503020102020204" pitchFamily="34" charset="0"/>
            </a:endParaRPr>
          </a:p>
        </p:txBody>
      </p:sp>
      <p:sp>
        <p:nvSpPr>
          <p:cNvPr id="40" name="Tekstvak 39">
            <a:extLst>
              <a:ext uri="{FF2B5EF4-FFF2-40B4-BE49-F238E27FC236}">
                <a16:creationId xmlns:a16="http://schemas.microsoft.com/office/drawing/2014/main" id="{76E954D3-C493-309A-4532-5E3D465F51CA}"/>
              </a:ext>
            </a:extLst>
          </p:cNvPr>
          <p:cNvSpPr txBox="1"/>
          <p:nvPr/>
        </p:nvSpPr>
        <p:spPr>
          <a:xfrm>
            <a:off x="3969107" y="6091959"/>
            <a:ext cx="442750" cy="461665"/>
          </a:xfrm>
          <a:prstGeom prst="rect">
            <a:avLst/>
          </a:prstGeom>
          <a:noFill/>
        </p:spPr>
        <p:txBody>
          <a:bodyPr wrap="none" rtlCol="0">
            <a:spAutoFit/>
          </a:bodyPr>
          <a:lstStyle/>
          <a:p>
            <a:r>
              <a:rPr lang="en-GB" sz="2400" dirty="0">
                <a:latin typeface="Franklin Gothic Book" panose="020B0503020102020204" pitchFamily="34" charset="0"/>
              </a:rPr>
              <a:t>3.</a:t>
            </a:r>
            <a:endParaRPr lang="nl-NL" sz="2400" dirty="0">
              <a:latin typeface="Franklin Gothic Book" panose="020B0503020102020204" pitchFamily="34" charset="0"/>
            </a:endParaRPr>
          </a:p>
        </p:txBody>
      </p:sp>
      <p:sp>
        <p:nvSpPr>
          <p:cNvPr id="41" name="Tekstvak 40">
            <a:extLst>
              <a:ext uri="{FF2B5EF4-FFF2-40B4-BE49-F238E27FC236}">
                <a16:creationId xmlns:a16="http://schemas.microsoft.com/office/drawing/2014/main" id="{7AD2CBC2-225D-50EF-0A47-BB4DE0392805}"/>
              </a:ext>
            </a:extLst>
          </p:cNvPr>
          <p:cNvSpPr txBox="1"/>
          <p:nvPr/>
        </p:nvSpPr>
        <p:spPr>
          <a:xfrm>
            <a:off x="5308293" y="6086595"/>
            <a:ext cx="442750" cy="461665"/>
          </a:xfrm>
          <a:prstGeom prst="rect">
            <a:avLst/>
          </a:prstGeom>
          <a:noFill/>
        </p:spPr>
        <p:txBody>
          <a:bodyPr wrap="none" rtlCol="0">
            <a:spAutoFit/>
          </a:bodyPr>
          <a:lstStyle/>
          <a:p>
            <a:r>
              <a:rPr lang="en-GB" sz="2400" dirty="0">
                <a:latin typeface="Franklin Gothic Book" panose="020B0503020102020204" pitchFamily="34" charset="0"/>
              </a:rPr>
              <a:t>4.</a:t>
            </a:r>
            <a:endParaRPr lang="nl-NL" sz="2400" dirty="0">
              <a:latin typeface="Franklin Gothic Book" panose="020B0503020102020204" pitchFamily="34" charset="0"/>
            </a:endParaRPr>
          </a:p>
        </p:txBody>
      </p:sp>
      <p:sp>
        <p:nvSpPr>
          <p:cNvPr id="42" name="Tekstvak 41">
            <a:extLst>
              <a:ext uri="{FF2B5EF4-FFF2-40B4-BE49-F238E27FC236}">
                <a16:creationId xmlns:a16="http://schemas.microsoft.com/office/drawing/2014/main" id="{F9FB5DAE-7286-1357-0E1D-8CB5C80835ED}"/>
              </a:ext>
            </a:extLst>
          </p:cNvPr>
          <p:cNvSpPr txBox="1"/>
          <p:nvPr/>
        </p:nvSpPr>
        <p:spPr>
          <a:xfrm>
            <a:off x="6542172" y="6086598"/>
            <a:ext cx="442750" cy="461665"/>
          </a:xfrm>
          <a:prstGeom prst="rect">
            <a:avLst/>
          </a:prstGeom>
          <a:noFill/>
        </p:spPr>
        <p:txBody>
          <a:bodyPr wrap="none" rtlCol="0">
            <a:spAutoFit/>
          </a:bodyPr>
          <a:lstStyle/>
          <a:p>
            <a:r>
              <a:rPr lang="en-GB" sz="2400" dirty="0">
                <a:latin typeface="Franklin Gothic Book" panose="020B0503020102020204" pitchFamily="34" charset="0"/>
              </a:rPr>
              <a:t>5.</a:t>
            </a:r>
            <a:endParaRPr lang="nl-NL" sz="2400" dirty="0">
              <a:latin typeface="Franklin Gothic Book" panose="020B0503020102020204" pitchFamily="34" charset="0"/>
            </a:endParaRPr>
          </a:p>
        </p:txBody>
      </p:sp>
      <p:sp>
        <p:nvSpPr>
          <p:cNvPr id="43" name="Tekstvak 42">
            <a:extLst>
              <a:ext uri="{FF2B5EF4-FFF2-40B4-BE49-F238E27FC236}">
                <a16:creationId xmlns:a16="http://schemas.microsoft.com/office/drawing/2014/main" id="{C6A0C3F8-B01F-171A-8FDD-7F74B3CC6E39}"/>
              </a:ext>
            </a:extLst>
          </p:cNvPr>
          <p:cNvSpPr txBox="1"/>
          <p:nvPr/>
        </p:nvSpPr>
        <p:spPr>
          <a:xfrm>
            <a:off x="9252248" y="6086597"/>
            <a:ext cx="442750" cy="461665"/>
          </a:xfrm>
          <a:prstGeom prst="rect">
            <a:avLst/>
          </a:prstGeom>
          <a:noFill/>
        </p:spPr>
        <p:txBody>
          <a:bodyPr wrap="none" rtlCol="0">
            <a:spAutoFit/>
          </a:bodyPr>
          <a:lstStyle/>
          <a:p>
            <a:r>
              <a:rPr lang="en-GB" sz="2400" dirty="0">
                <a:latin typeface="Franklin Gothic Book" panose="020B0503020102020204" pitchFamily="34" charset="0"/>
              </a:rPr>
              <a:t>6.</a:t>
            </a:r>
            <a:endParaRPr lang="nl-NL" sz="2400" dirty="0">
              <a:latin typeface="Franklin Gothic Book" panose="020B0503020102020204" pitchFamily="34" charset="0"/>
            </a:endParaRPr>
          </a:p>
        </p:txBody>
      </p:sp>
      <p:sp>
        <p:nvSpPr>
          <p:cNvPr id="44" name="Tekstvak 43">
            <a:extLst>
              <a:ext uri="{FF2B5EF4-FFF2-40B4-BE49-F238E27FC236}">
                <a16:creationId xmlns:a16="http://schemas.microsoft.com/office/drawing/2014/main" id="{A5B95D7E-4EE1-6C72-1072-969413267373}"/>
              </a:ext>
            </a:extLst>
          </p:cNvPr>
          <p:cNvSpPr txBox="1"/>
          <p:nvPr/>
        </p:nvSpPr>
        <p:spPr>
          <a:xfrm>
            <a:off x="11230163" y="6086596"/>
            <a:ext cx="417102" cy="461665"/>
          </a:xfrm>
          <a:prstGeom prst="rect">
            <a:avLst/>
          </a:prstGeom>
          <a:noFill/>
        </p:spPr>
        <p:txBody>
          <a:bodyPr wrap="none" rtlCol="0">
            <a:spAutoFit/>
          </a:bodyPr>
          <a:lstStyle/>
          <a:p>
            <a:r>
              <a:rPr lang="en-GB" sz="2400" dirty="0">
                <a:latin typeface="Franklin Gothic Book" panose="020B0503020102020204" pitchFamily="34" charset="0"/>
              </a:rPr>
              <a:t>7.</a:t>
            </a:r>
            <a:endParaRPr lang="nl-NL" sz="2400" dirty="0">
              <a:latin typeface="Franklin Gothic Book" panose="020B0503020102020204" pitchFamily="34" charset="0"/>
            </a:endParaRPr>
          </a:p>
        </p:txBody>
      </p:sp>
    </p:spTree>
    <p:extLst>
      <p:ext uri="{BB962C8B-B14F-4D97-AF65-F5344CB8AC3E}">
        <p14:creationId xmlns:p14="http://schemas.microsoft.com/office/powerpoint/2010/main" val="2392471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47650" y="505354"/>
            <a:ext cx="6180667" cy="2917296"/>
          </a:xfrm>
        </p:spPr>
        <p:txBody>
          <a:bodyPr anchor="t">
            <a:normAutofit/>
          </a:bodyPr>
          <a:lstStyle/>
          <a:p>
            <a:r>
              <a:rPr lang="en-US" sz="1400" b="1" dirty="0">
                <a:latin typeface="Franklin Gothic Book" panose="020B0503020102020204" pitchFamily="34" charset="0"/>
              </a:rPr>
              <a:t>Result</a:t>
            </a:r>
            <a:br>
              <a:rPr lang="en-US" sz="1400" dirty="0">
                <a:latin typeface="Franklin Gothic Book" panose="020B0503020102020204" pitchFamily="34" charset="0"/>
              </a:rPr>
            </a:br>
            <a:r>
              <a:rPr lang="en-US" sz="1400" dirty="0">
                <a:latin typeface="Franklin Gothic Book" panose="020B0503020102020204" pitchFamily="34" charset="0"/>
              </a:rPr>
              <a:t>	</a:t>
            </a:r>
            <a:br>
              <a:rPr lang="en-US" sz="1400" dirty="0">
                <a:latin typeface="Franklin Gothic Book" panose="020B0503020102020204" pitchFamily="34" charset="0"/>
              </a:rPr>
            </a:br>
            <a:r>
              <a:rPr lang="en-US" sz="1400" dirty="0">
                <a:latin typeface="Franklin Gothic Book" panose="020B0503020102020204" pitchFamily="34" charset="0"/>
              </a:rPr>
              <a:t>	Urban Interface</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This amazing urban interface structure is our 			minor contribution to “The Green Mile.” 			Collaboration and great teamwork were required 			from the design team, joint team, milling team, 			robotic production team and KPI team to 			achieve this end result.</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24" name="Afbeelding 23" descr="Afbeelding met gebouw, kamerplant, buitenshuis, bloempot&#10;&#10;Automatisch gegenereerde beschrijving">
            <a:extLst>
              <a:ext uri="{FF2B5EF4-FFF2-40B4-BE49-F238E27FC236}">
                <a16:creationId xmlns:a16="http://schemas.microsoft.com/office/drawing/2014/main" id="{314E5C05-DB7A-1E92-25F3-A1D00025D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365" y="364959"/>
            <a:ext cx="4276173" cy="6128081"/>
          </a:xfrm>
          <a:prstGeom prst="rect">
            <a:avLst/>
          </a:prstGeom>
        </p:spPr>
      </p:pic>
    </p:spTree>
    <p:extLst>
      <p:ext uri="{BB962C8B-B14F-4D97-AF65-F5344CB8AC3E}">
        <p14:creationId xmlns:p14="http://schemas.microsoft.com/office/powerpoint/2010/main" val="1116675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0A47A-4E32-1511-96B4-3472E89EE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560D5-6E94-FC12-66AC-437EDB2BC358}"/>
              </a:ext>
            </a:extLst>
          </p:cNvPr>
          <p:cNvSpPr>
            <a:spLocks noGrp="1"/>
          </p:cNvSpPr>
          <p:nvPr>
            <p:ph type="title"/>
          </p:nvPr>
        </p:nvSpPr>
        <p:spPr>
          <a:xfrm>
            <a:off x="234013" y="314597"/>
            <a:ext cx="5308999" cy="2917296"/>
          </a:xfrm>
        </p:spPr>
        <p:txBody>
          <a:bodyPr anchor="t">
            <a:normAutofit/>
          </a:bodyPr>
          <a:lstStyle/>
          <a:p>
            <a:r>
              <a:rPr lang="en-US" sz="1400" b="1" dirty="0">
                <a:latin typeface="Franklin Gothic Book" panose="020B0503020102020204" pitchFamily="34" charset="0"/>
              </a:rPr>
              <a:t>KPI</a:t>
            </a:r>
            <a:br>
              <a:rPr lang="en-US" sz="1400" dirty="0">
                <a:latin typeface="Franklin Gothic Book" panose="020B0503020102020204" pitchFamily="34" charset="0"/>
              </a:rPr>
            </a:br>
            <a:r>
              <a:rPr lang="en-US" sz="1400" dirty="0">
                <a:latin typeface="Franklin Gothic Book" panose="020B0503020102020204" pitchFamily="34" charset="0"/>
              </a:rPr>
              <a:t>	</a:t>
            </a:r>
            <a:br>
              <a:rPr lang="en-US" sz="1400" dirty="0">
                <a:latin typeface="Franklin Gothic Book" panose="020B0503020102020204" pitchFamily="34" charset="0"/>
              </a:rPr>
            </a:br>
            <a:r>
              <a:rPr lang="en-US" sz="1400" dirty="0">
                <a:latin typeface="Franklin Gothic Book" panose="020B0503020102020204" pitchFamily="34" charset="0"/>
              </a:rPr>
              <a:t>	Circularity </a:t>
            </a:r>
            <a:br>
              <a:rPr lang="en-US" sz="1400" dirty="0">
                <a:latin typeface="Franklin Gothic Book" panose="020B0503020102020204" pitchFamily="34" charset="0"/>
              </a:rPr>
            </a:br>
            <a:r>
              <a:rPr lang="en-US" sz="1400" dirty="0">
                <a:latin typeface="Franklin Gothic Book" panose="020B0503020102020204" pitchFamily="34" charset="0"/>
              </a:rPr>
              <a:t>	</a:t>
            </a: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Following the “The Green Mile” project, we 		diligently compiled data on the construction 		process to facilitate an impact assessment. 		Our objective is to delve deeper into the 		concept of circularity, striving to optimize 		efficiency and sustainability in our 			initiatives.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grpSp>
        <p:nvGrpSpPr>
          <p:cNvPr id="52" name="Groep 51">
            <a:extLst>
              <a:ext uri="{FF2B5EF4-FFF2-40B4-BE49-F238E27FC236}">
                <a16:creationId xmlns:a16="http://schemas.microsoft.com/office/drawing/2014/main" id="{9F0DA778-4E92-7A52-A806-B8F3184CD998}"/>
              </a:ext>
            </a:extLst>
          </p:cNvPr>
          <p:cNvGrpSpPr/>
          <p:nvPr/>
        </p:nvGrpSpPr>
        <p:grpSpPr>
          <a:xfrm>
            <a:off x="4833164" y="463539"/>
            <a:ext cx="7243782" cy="4186706"/>
            <a:chOff x="4833164" y="463539"/>
            <a:chExt cx="7243782" cy="4186706"/>
          </a:xfrm>
        </p:grpSpPr>
        <p:grpSp>
          <p:nvGrpSpPr>
            <p:cNvPr id="29" name="Gruppieren 10">
              <a:extLst>
                <a:ext uri="{FF2B5EF4-FFF2-40B4-BE49-F238E27FC236}">
                  <a16:creationId xmlns:a16="http://schemas.microsoft.com/office/drawing/2014/main" id="{2080DFB5-CE4F-892D-6689-2BA4D290F478}"/>
                </a:ext>
              </a:extLst>
            </p:cNvPr>
            <p:cNvGrpSpPr/>
            <p:nvPr/>
          </p:nvGrpSpPr>
          <p:grpSpPr>
            <a:xfrm>
              <a:off x="8994794" y="463539"/>
              <a:ext cx="2885170" cy="2379807"/>
              <a:chOff x="6286815" y="1325792"/>
              <a:chExt cx="3695385" cy="3048105"/>
            </a:xfrm>
          </p:grpSpPr>
          <p:sp>
            <p:nvSpPr>
              <p:cNvPr id="36" name="Rechteck: abgerundete Ecken 22">
                <a:extLst>
                  <a:ext uri="{FF2B5EF4-FFF2-40B4-BE49-F238E27FC236}">
                    <a16:creationId xmlns:a16="http://schemas.microsoft.com/office/drawing/2014/main" id="{6C738A68-F19F-4C16-BD87-BBB584EB65D6}"/>
                  </a:ext>
                </a:extLst>
              </p:cNvPr>
              <p:cNvSpPr/>
              <p:nvPr/>
            </p:nvSpPr>
            <p:spPr>
              <a:xfrm>
                <a:off x="6612597" y="1325792"/>
                <a:ext cx="3006745" cy="566856"/>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t>Circularity Potential</a:t>
                </a:r>
              </a:p>
            </p:txBody>
          </p:sp>
          <p:pic>
            <p:nvPicPr>
              <p:cNvPr id="37" name="Grafik 23">
                <a:extLst>
                  <a:ext uri="{FF2B5EF4-FFF2-40B4-BE49-F238E27FC236}">
                    <a16:creationId xmlns:a16="http://schemas.microsoft.com/office/drawing/2014/main" id="{3145E77A-BD0B-879A-AE9F-DD6326A0C856}"/>
                  </a:ext>
                </a:extLst>
              </p:cNvPr>
              <p:cNvPicPr>
                <a:picLocks noChangeAspect="1"/>
              </p:cNvPicPr>
              <p:nvPr/>
            </p:nvPicPr>
            <p:blipFill rotWithShape="1">
              <a:blip r:embed="rId3"/>
              <a:srcRect l="54526" t="29655" r="585" b="3474"/>
              <a:stretch/>
            </p:blipFill>
            <p:spPr>
              <a:xfrm>
                <a:off x="6286815" y="2047246"/>
                <a:ext cx="3695385" cy="2326651"/>
              </a:xfrm>
              <a:prstGeom prst="rect">
                <a:avLst/>
              </a:prstGeom>
            </p:spPr>
          </p:pic>
          <p:pic>
            <p:nvPicPr>
              <p:cNvPr id="38" name="Grafik 27">
                <a:extLst>
                  <a:ext uri="{FF2B5EF4-FFF2-40B4-BE49-F238E27FC236}">
                    <a16:creationId xmlns:a16="http://schemas.microsoft.com/office/drawing/2014/main" id="{EFC4104D-4B9E-4859-ADA7-4AC274979655}"/>
                  </a:ext>
                </a:extLst>
              </p:cNvPr>
              <p:cNvPicPr>
                <a:picLocks noChangeAspect="1"/>
              </p:cNvPicPr>
              <p:nvPr/>
            </p:nvPicPr>
            <p:blipFill rotWithShape="1">
              <a:blip r:embed="rId3"/>
              <a:srcRect l="54526" t="10307" r="38371" b="72433"/>
              <a:stretch/>
            </p:blipFill>
            <p:spPr>
              <a:xfrm>
                <a:off x="9492364" y="2004889"/>
                <a:ext cx="489836" cy="503077"/>
              </a:xfrm>
              <a:prstGeom prst="rect">
                <a:avLst/>
              </a:prstGeom>
            </p:spPr>
          </p:pic>
        </p:grpSp>
        <p:grpSp>
          <p:nvGrpSpPr>
            <p:cNvPr id="30" name="Gruppieren 13">
              <a:extLst>
                <a:ext uri="{FF2B5EF4-FFF2-40B4-BE49-F238E27FC236}">
                  <a16:creationId xmlns:a16="http://schemas.microsoft.com/office/drawing/2014/main" id="{AA5EDB0A-1025-DBE7-1978-1CBBCDF68F9E}"/>
                </a:ext>
              </a:extLst>
            </p:cNvPr>
            <p:cNvGrpSpPr/>
            <p:nvPr/>
          </p:nvGrpSpPr>
          <p:grpSpPr>
            <a:xfrm>
              <a:off x="5702805" y="463539"/>
              <a:ext cx="2789090" cy="2426151"/>
              <a:chOff x="-466876" y="1141752"/>
              <a:chExt cx="3572323" cy="3107464"/>
            </a:xfrm>
          </p:grpSpPr>
          <p:sp>
            <p:nvSpPr>
              <p:cNvPr id="33" name="Rechteck: abgerundete Ecken 17">
                <a:extLst>
                  <a:ext uri="{FF2B5EF4-FFF2-40B4-BE49-F238E27FC236}">
                    <a16:creationId xmlns:a16="http://schemas.microsoft.com/office/drawing/2014/main" id="{E3A7B30B-8684-F157-F625-F9947E5D0FC0}"/>
                  </a:ext>
                </a:extLst>
              </p:cNvPr>
              <p:cNvSpPr/>
              <p:nvPr/>
            </p:nvSpPr>
            <p:spPr>
              <a:xfrm>
                <a:off x="-71427" y="1141752"/>
                <a:ext cx="3176874" cy="484901"/>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Reused Material</a:t>
                </a:r>
              </a:p>
            </p:txBody>
          </p:sp>
          <p:pic>
            <p:nvPicPr>
              <p:cNvPr id="34" name="Grafik 18">
                <a:extLst>
                  <a:ext uri="{FF2B5EF4-FFF2-40B4-BE49-F238E27FC236}">
                    <a16:creationId xmlns:a16="http://schemas.microsoft.com/office/drawing/2014/main" id="{5D1E2C18-4BD5-E6CC-D0B9-AF2AE570B81D}"/>
                  </a:ext>
                </a:extLst>
              </p:cNvPr>
              <p:cNvPicPr>
                <a:picLocks noChangeAspect="1"/>
              </p:cNvPicPr>
              <p:nvPr/>
            </p:nvPicPr>
            <p:blipFill rotWithShape="1">
              <a:blip r:embed="rId3"/>
              <a:srcRect l="3729" t="27642" r="55387" b="2776"/>
              <a:stretch/>
            </p:blipFill>
            <p:spPr>
              <a:xfrm>
                <a:off x="-241451" y="1851931"/>
                <a:ext cx="3332758" cy="2397285"/>
              </a:xfrm>
              <a:prstGeom prst="rect">
                <a:avLst/>
              </a:prstGeom>
            </p:spPr>
          </p:pic>
          <p:pic>
            <p:nvPicPr>
              <p:cNvPr id="35" name="Grafik 21">
                <a:extLst>
                  <a:ext uri="{FF2B5EF4-FFF2-40B4-BE49-F238E27FC236}">
                    <a16:creationId xmlns:a16="http://schemas.microsoft.com/office/drawing/2014/main" id="{B3B7D710-C342-D4EE-ACAB-826B088A5C1F}"/>
                  </a:ext>
                </a:extLst>
              </p:cNvPr>
              <p:cNvPicPr>
                <a:picLocks noChangeAspect="1"/>
              </p:cNvPicPr>
              <p:nvPr/>
            </p:nvPicPr>
            <p:blipFill rotWithShape="1">
              <a:blip r:embed="rId3"/>
              <a:srcRect l="3729" t="9618" r="88637" b="71409"/>
              <a:stretch/>
            </p:blipFill>
            <p:spPr>
              <a:xfrm>
                <a:off x="-466876" y="1800247"/>
                <a:ext cx="539675" cy="566857"/>
              </a:xfrm>
              <a:prstGeom prst="rect">
                <a:avLst/>
              </a:prstGeom>
            </p:spPr>
          </p:pic>
        </p:grpSp>
        <p:sp>
          <p:nvSpPr>
            <p:cNvPr id="31" name="Rechteck 15">
              <a:extLst>
                <a:ext uri="{FF2B5EF4-FFF2-40B4-BE49-F238E27FC236}">
                  <a16:creationId xmlns:a16="http://schemas.microsoft.com/office/drawing/2014/main" id="{18813BE4-FC27-E48F-AABD-B1A56FE30D3D}"/>
                </a:ext>
              </a:extLst>
            </p:cNvPr>
            <p:cNvSpPr/>
            <p:nvPr/>
          </p:nvSpPr>
          <p:spPr>
            <a:xfrm>
              <a:off x="5599455" y="532447"/>
              <a:ext cx="3194790" cy="2310899"/>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16">
              <a:extLst>
                <a:ext uri="{FF2B5EF4-FFF2-40B4-BE49-F238E27FC236}">
                  <a16:creationId xmlns:a16="http://schemas.microsoft.com/office/drawing/2014/main" id="{8B8A7830-A857-B61B-C70C-04F19D788E45}"/>
                </a:ext>
              </a:extLst>
            </p:cNvPr>
            <p:cNvSpPr/>
            <p:nvPr/>
          </p:nvSpPr>
          <p:spPr>
            <a:xfrm>
              <a:off x="8845817" y="528723"/>
              <a:ext cx="3190814" cy="2310899"/>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46">
              <a:extLst>
                <a:ext uri="{FF2B5EF4-FFF2-40B4-BE49-F238E27FC236}">
                  <a16:creationId xmlns:a16="http://schemas.microsoft.com/office/drawing/2014/main" id="{C33F9E65-B523-ABD6-A9D0-B9D99B6AD08B}"/>
                </a:ext>
              </a:extLst>
            </p:cNvPr>
            <p:cNvGrpSpPr/>
            <p:nvPr/>
          </p:nvGrpSpPr>
          <p:grpSpPr>
            <a:xfrm>
              <a:off x="8782529" y="2995255"/>
              <a:ext cx="3294417" cy="1568106"/>
              <a:chOff x="6589598" y="4673506"/>
              <a:chExt cx="4248459" cy="2022219"/>
            </a:xfrm>
          </p:grpSpPr>
          <p:pic>
            <p:nvPicPr>
              <p:cNvPr id="41" name="Grafik 38">
                <a:extLst>
                  <a:ext uri="{FF2B5EF4-FFF2-40B4-BE49-F238E27FC236}">
                    <a16:creationId xmlns:a16="http://schemas.microsoft.com/office/drawing/2014/main" id="{5F6C0219-43BA-1C43-A2DB-1D7B9E49AE5B}"/>
                  </a:ext>
                </a:extLst>
              </p:cNvPr>
              <p:cNvPicPr>
                <a:picLocks noChangeAspect="1"/>
              </p:cNvPicPr>
              <p:nvPr/>
            </p:nvPicPr>
            <p:blipFill rotWithShape="1">
              <a:blip r:embed="rId4"/>
              <a:srcRect t="26136" r="48136" b="38360"/>
              <a:stretch/>
            </p:blipFill>
            <p:spPr>
              <a:xfrm>
                <a:off x="6589598" y="4673506"/>
                <a:ext cx="4248459" cy="1518417"/>
              </a:xfrm>
              <a:prstGeom prst="rect">
                <a:avLst/>
              </a:prstGeom>
            </p:spPr>
          </p:pic>
          <p:pic>
            <p:nvPicPr>
              <p:cNvPr id="42" name="Grafik 39">
                <a:extLst>
                  <a:ext uri="{FF2B5EF4-FFF2-40B4-BE49-F238E27FC236}">
                    <a16:creationId xmlns:a16="http://schemas.microsoft.com/office/drawing/2014/main" id="{C4152CBE-B350-B05E-8BCE-143692417ED2}"/>
                  </a:ext>
                </a:extLst>
              </p:cNvPr>
              <p:cNvPicPr>
                <a:picLocks noChangeAspect="1"/>
              </p:cNvPicPr>
              <p:nvPr/>
            </p:nvPicPr>
            <p:blipFill rotWithShape="1">
              <a:blip r:embed="rId4"/>
              <a:srcRect l="53121" t="37908" b="49247"/>
              <a:stretch/>
            </p:blipFill>
            <p:spPr>
              <a:xfrm>
                <a:off x="6589598" y="6146369"/>
                <a:ext cx="3840106" cy="549356"/>
              </a:xfrm>
              <a:prstGeom prst="rect">
                <a:avLst/>
              </a:prstGeom>
            </p:spPr>
          </p:pic>
        </p:grpSp>
        <p:grpSp>
          <p:nvGrpSpPr>
            <p:cNvPr id="43" name="Gruppieren 45">
              <a:extLst>
                <a:ext uri="{FF2B5EF4-FFF2-40B4-BE49-F238E27FC236}">
                  <a16:creationId xmlns:a16="http://schemas.microsoft.com/office/drawing/2014/main" id="{178C8C49-C080-1BAA-8BDB-130DC31B5403}"/>
                </a:ext>
              </a:extLst>
            </p:cNvPr>
            <p:cNvGrpSpPr/>
            <p:nvPr/>
          </p:nvGrpSpPr>
          <p:grpSpPr>
            <a:xfrm>
              <a:off x="5490947" y="2878545"/>
              <a:ext cx="3294417" cy="1661824"/>
              <a:chOff x="1582577" y="4413242"/>
              <a:chExt cx="4248459" cy="2143078"/>
            </a:xfrm>
          </p:grpSpPr>
          <p:pic>
            <p:nvPicPr>
              <p:cNvPr id="44" name="Grafik 40">
                <a:extLst>
                  <a:ext uri="{FF2B5EF4-FFF2-40B4-BE49-F238E27FC236}">
                    <a16:creationId xmlns:a16="http://schemas.microsoft.com/office/drawing/2014/main" id="{8D174A96-1547-27F4-AF1B-ECEF6702F427}"/>
                  </a:ext>
                </a:extLst>
              </p:cNvPr>
              <p:cNvPicPr>
                <a:picLocks noChangeAspect="1"/>
              </p:cNvPicPr>
              <p:nvPr/>
            </p:nvPicPr>
            <p:blipFill rotWithShape="1">
              <a:blip r:embed="rId4"/>
              <a:srcRect l="53121" t="73023" b="8914"/>
              <a:stretch/>
            </p:blipFill>
            <p:spPr>
              <a:xfrm>
                <a:off x="1889981" y="5783793"/>
                <a:ext cx="3840106" cy="772527"/>
              </a:xfrm>
              <a:prstGeom prst="rect">
                <a:avLst/>
              </a:prstGeom>
            </p:spPr>
          </p:pic>
          <p:pic>
            <p:nvPicPr>
              <p:cNvPr id="45" name="Grafik 41">
                <a:extLst>
                  <a:ext uri="{FF2B5EF4-FFF2-40B4-BE49-F238E27FC236}">
                    <a16:creationId xmlns:a16="http://schemas.microsoft.com/office/drawing/2014/main" id="{63AEA4E5-AA1B-1648-C975-61E5E3F60737}"/>
                  </a:ext>
                </a:extLst>
              </p:cNvPr>
              <p:cNvPicPr>
                <a:picLocks noChangeAspect="1"/>
              </p:cNvPicPr>
              <p:nvPr/>
            </p:nvPicPr>
            <p:blipFill rotWithShape="1">
              <a:blip r:embed="rId4"/>
              <a:srcRect t="63121" r="48136" b="2370"/>
              <a:stretch/>
            </p:blipFill>
            <p:spPr>
              <a:xfrm>
                <a:off x="1582577" y="4413242"/>
                <a:ext cx="4248459" cy="1475850"/>
              </a:xfrm>
              <a:prstGeom prst="rect">
                <a:avLst/>
              </a:prstGeom>
            </p:spPr>
          </p:pic>
        </p:grpSp>
        <p:grpSp>
          <p:nvGrpSpPr>
            <p:cNvPr id="46" name="Gruppieren 47">
              <a:extLst>
                <a:ext uri="{FF2B5EF4-FFF2-40B4-BE49-F238E27FC236}">
                  <a16:creationId xmlns:a16="http://schemas.microsoft.com/office/drawing/2014/main" id="{AA89AE8A-34A3-C23E-F378-6D2C0253AA4C}"/>
                </a:ext>
              </a:extLst>
            </p:cNvPr>
            <p:cNvGrpSpPr/>
            <p:nvPr/>
          </p:nvGrpSpPr>
          <p:grpSpPr>
            <a:xfrm>
              <a:off x="4963287" y="2816237"/>
              <a:ext cx="7113659" cy="1834008"/>
              <a:chOff x="5601699" y="1375814"/>
              <a:chExt cx="4950039" cy="4117383"/>
            </a:xfrm>
          </p:grpSpPr>
          <p:sp>
            <p:nvSpPr>
              <p:cNvPr id="47" name="Rechteck 48">
                <a:extLst>
                  <a:ext uri="{FF2B5EF4-FFF2-40B4-BE49-F238E27FC236}">
                    <a16:creationId xmlns:a16="http://schemas.microsoft.com/office/drawing/2014/main" id="{AC6B2734-4CF4-472B-869D-43EE7D8E0E8D}"/>
                  </a:ext>
                </a:extLst>
              </p:cNvPr>
              <p:cNvSpPr/>
              <p:nvPr/>
            </p:nvSpPr>
            <p:spPr>
              <a:xfrm>
                <a:off x="5601699" y="1375814"/>
                <a:ext cx="45719" cy="4106372"/>
              </a:xfrm>
              <a:prstGeom prst="rect">
                <a:avLst/>
              </a:prstGeom>
              <a:solidFill>
                <a:srgbClr val="5E1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nvGrpSpPr>
              <p:cNvPr id="48" name="Gruppieren 49">
                <a:extLst>
                  <a:ext uri="{FF2B5EF4-FFF2-40B4-BE49-F238E27FC236}">
                    <a16:creationId xmlns:a16="http://schemas.microsoft.com/office/drawing/2014/main" id="{44A97054-0E6D-A36D-9A36-153713EEC14C}"/>
                  </a:ext>
                </a:extLst>
              </p:cNvPr>
              <p:cNvGrpSpPr/>
              <p:nvPr/>
            </p:nvGrpSpPr>
            <p:grpSpPr>
              <a:xfrm>
                <a:off x="5601699" y="1375814"/>
                <a:ext cx="4950039" cy="4117383"/>
                <a:chOff x="5612445" y="1368915"/>
                <a:chExt cx="4950039" cy="4117383"/>
              </a:xfrm>
            </p:grpSpPr>
            <p:sp>
              <p:nvSpPr>
                <p:cNvPr id="49" name="Rechteck 50">
                  <a:extLst>
                    <a:ext uri="{FF2B5EF4-FFF2-40B4-BE49-F238E27FC236}">
                      <a16:creationId xmlns:a16="http://schemas.microsoft.com/office/drawing/2014/main" id="{86644C1D-09EE-5AE6-3B6B-18B5EBEC2155}"/>
                    </a:ext>
                  </a:extLst>
                </p:cNvPr>
                <p:cNvSpPr/>
                <p:nvPr/>
              </p:nvSpPr>
              <p:spPr>
                <a:xfrm>
                  <a:off x="10516765" y="1368915"/>
                  <a:ext cx="45719" cy="4106372"/>
                </a:xfrm>
                <a:prstGeom prst="rect">
                  <a:avLst/>
                </a:prstGeom>
                <a:solidFill>
                  <a:srgbClr val="5E1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50" name="Rechteck 51">
                  <a:extLst>
                    <a:ext uri="{FF2B5EF4-FFF2-40B4-BE49-F238E27FC236}">
                      <a16:creationId xmlns:a16="http://schemas.microsoft.com/office/drawing/2014/main" id="{643BEA77-1C75-D10B-DC6B-97983A30BBC0}"/>
                    </a:ext>
                  </a:extLst>
                </p:cNvPr>
                <p:cNvSpPr/>
                <p:nvPr/>
              </p:nvSpPr>
              <p:spPr>
                <a:xfrm rot="5400000">
                  <a:off x="8038484" y="-1057123"/>
                  <a:ext cx="58685" cy="4910763"/>
                </a:xfrm>
                <a:prstGeom prst="rect">
                  <a:avLst/>
                </a:prstGeom>
                <a:solidFill>
                  <a:srgbClr val="5E1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51" name="Rechteck 52">
                  <a:extLst>
                    <a:ext uri="{FF2B5EF4-FFF2-40B4-BE49-F238E27FC236}">
                      <a16:creationId xmlns:a16="http://schemas.microsoft.com/office/drawing/2014/main" id="{8A34D612-324E-8720-EE35-B8BC99C83622}"/>
                    </a:ext>
                  </a:extLst>
                </p:cNvPr>
                <p:cNvSpPr/>
                <p:nvPr/>
              </p:nvSpPr>
              <p:spPr>
                <a:xfrm rot="5400000">
                  <a:off x="8049707" y="3001574"/>
                  <a:ext cx="58685" cy="4910763"/>
                </a:xfrm>
                <a:prstGeom prst="rect">
                  <a:avLst/>
                </a:prstGeom>
                <a:solidFill>
                  <a:srgbClr val="5E17E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grpSp>
        </p:grpSp>
        <p:sp>
          <p:nvSpPr>
            <p:cNvPr id="39" name="Rechteck: abgerundete Ecken 36">
              <a:extLst>
                <a:ext uri="{FF2B5EF4-FFF2-40B4-BE49-F238E27FC236}">
                  <a16:creationId xmlns:a16="http://schemas.microsoft.com/office/drawing/2014/main" id="{45CE9562-F614-21C7-0B18-89162DD6FED7}"/>
                </a:ext>
              </a:extLst>
            </p:cNvPr>
            <p:cNvSpPr/>
            <p:nvPr/>
          </p:nvSpPr>
          <p:spPr>
            <a:xfrm rot="16200000">
              <a:off x="4265434" y="3352189"/>
              <a:ext cx="1858945" cy="723486"/>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t>Avoided Impact</a:t>
              </a:r>
            </a:p>
          </p:txBody>
        </p:sp>
      </p:grpSp>
      <p:grpSp>
        <p:nvGrpSpPr>
          <p:cNvPr id="53" name="Gruppieren 30">
            <a:extLst>
              <a:ext uri="{FF2B5EF4-FFF2-40B4-BE49-F238E27FC236}">
                <a16:creationId xmlns:a16="http://schemas.microsoft.com/office/drawing/2014/main" id="{7D01CE95-2812-E421-166E-73B30946E432}"/>
              </a:ext>
            </a:extLst>
          </p:cNvPr>
          <p:cNvGrpSpPr/>
          <p:nvPr/>
        </p:nvGrpSpPr>
        <p:grpSpPr>
          <a:xfrm>
            <a:off x="2364414" y="2708345"/>
            <a:ext cx="2437795" cy="1915760"/>
            <a:chOff x="623588" y="1409221"/>
            <a:chExt cx="4100812" cy="3482168"/>
          </a:xfrm>
        </p:grpSpPr>
        <p:grpSp>
          <p:nvGrpSpPr>
            <p:cNvPr id="55" name="Gruppieren 29">
              <a:extLst>
                <a:ext uri="{FF2B5EF4-FFF2-40B4-BE49-F238E27FC236}">
                  <a16:creationId xmlns:a16="http://schemas.microsoft.com/office/drawing/2014/main" id="{286489A0-B143-C1EF-DE34-7A12FCCB5FA4}"/>
                </a:ext>
              </a:extLst>
            </p:cNvPr>
            <p:cNvGrpSpPr/>
            <p:nvPr/>
          </p:nvGrpSpPr>
          <p:grpSpPr>
            <a:xfrm>
              <a:off x="623588" y="1590022"/>
              <a:ext cx="4100812" cy="3301367"/>
              <a:chOff x="623588" y="1590022"/>
              <a:chExt cx="4100812" cy="3301367"/>
            </a:xfrm>
          </p:grpSpPr>
          <p:grpSp>
            <p:nvGrpSpPr>
              <p:cNvPr id="56" name="Gruppieren 23">
                <a:extLst>
                  <a:ext uri="{FF2B5EF4-FFF2-40B4-BE49-F238E27FC236}">
                    <a16:creationId xmlns:a16="http://schemas.microsoft.com/office/drawing/2014/main" id="{50D62322-79A3-64F1-F293-595CD017D533}"/>
                  </a:ext>
                </a:extLst>
              </p:cNvPr>
              <p:cNvGrpSpPr/>
              <p:nvPr/>
            </p:nvGrpSpPr>
            <p:grpSpPr>
              <a:xfrm>
                <a:off x="800100" y="2229874"/>
                <a:ext cx="3924300" cy="2661515"/>
                <a:chOff x="523875" y="2142975"/>
                <a:chExt cx="3924300" cy="2661515"/>
              </a:xfrm>
            </p:grpSpPr>
            <p:pic>
              <p:nvPicPr>
                <p:cNvPr id="58" name="Grafik 19">
                  <a:extLst>
                    <a:ext uri="{FF2B5EF4-FFF2-40B4-BE49-F238E27FC236}">
                      <a16:creationId xmlns:a16="http://schemas.microsoft.com/office/drawing/2014/main" id="{9A7227C6-7995-6B7A-52B6-FC9FC3337C88}"/>
                    </a:ext>
                  </a:extLst>
                </p:cNvPr>
                <p:cNvPicPr>
                  <a:picLocks noChangeAspect="1"/>
                </p:cNvPicPr>
                <p:nvPr/>
              </p:nvPicPr>
              <p:blipFill rotWithShape="1">
                <a:blip r:embed="rId5"/>
                <a:srcRect l="683" t="31417" r="52392" b="3148"/>
                <a:stretch/>
              </p:blipFill>
              <p:spPr>
                <a:xfrm>
                  <a:off x="523875" y="2404913"/>
                  <a:ext cx="3924300" cy="2399577"/>
                </a:xfrm>
                <a:prstGeom prst="rect">
                  <a:avLst/>
                </a:prstGeom>
              </p:spPr>
            </p:pic>
            <p:pic>
              <p:nvPicPr>
                <p:cNvPr id="59" name="Grafik 20">
                  <a:extLst>
                    <a:ext uri="{FF2B5EF4-FFF2-40B4-BE49-F238E27FC236}">
                      <a16:creationId xmlns:a16="http://schemas.microsoft.com/office/drawing/2014/main" id="{5833D7C6-A95F-040E-5524-4C9F73F9361F}"/>
                    </a:ext>
                  </a:extLst>
                </p:cNvPr>
                <p:cNvPicPr>
                  <a:picLocks noChangeAspect="1"/>
                </p:cNvPicPr>
                <p:nvPr/>
              </p:nvPicPr>
              <p:blipFill rotWithShape="1">
                <a:blip r:embed="rId5"/>
                <a:srcRect l="1367" t="9479" r="91344" b="76236"/>
                <a:stretch/>
              </p:blipFill>
              <p:spPr>
                <a:xfrm>
                  <a:off x="595013" y="2142975"/>
                  <a:ext cx="609600" cy="523875"/>
                </a:xfrm>
                <a:prstGeom prst="rect">
                  <a:avLst/>
                </a:prstGeom>
              </p:spPr>
            </p:pic>
          </p:grpSp>
          <p:sp>
            <p:nvSpPr>
              <p:cNvPr id="57" name="Rechteck 28">
                <a:extLst>
                  <a:ext uri="{FF2B5EF4-FFF2-40B4-BE49-F238E27FC236}">
                    <a16:creationId xmlns:a16="http://schemas.microsoft.com/office/drawing/2014/main" id="{97D7712D-3D45-BD1E-8CF2-CB3A03FF7797}"/>
                  </a:ext>
                </a:extLst>
              </p:cNvPr>
              <p:cNvSpPr/>
              <p:nvPr/>
            </p:nvSpPr>
            <p:spPr>
              <a:xfrm>
                <a:off x="623588" y="1590022"/>
                <a:ext cx="4091952" cy="3301367"/>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4" name="Rechteck: abgerundete Ecken 21">
              <a:extLst>
                <a:ext uri="{FF2B5EF4-FFF2-40B4-BE49-F238E27FC236}">
                  <a16:creationId xmlns:a16="http://schemas.microsoft.com/office/drawing/2014/main" id="{1CDA6615-A3AC-68E8-82AB-6762269C7628}"/>
                </a:ext>
              </a:extLst>
            </p:cNvPr>
            <p:cNvSpPr/>
            <p:nvPr/>
          </p:nvSpPr>
          <p:spPr>
            <a:xfrm>
              <a:off x="1155817" y="1409221"/>
              <a:ext cx="3176874" cy="820653"/>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Emissions // Production</a:t>
              </a:r>
            </a:p>
          </p:txBody>
        </p:sp>
      </p:grpSp>
      <p:grpSp>
        <p:nvGrpSpPr>
          <p:cNvPr id="60" name="Gruppieren 32">
            <a:extLst>
              <a:ext uri="{FF2B5EF4-FFF2-40B4-BE49-F238E27FC236}">
                <a16:creationId xmlns:a16="http://schemas.microsoft.com/office/drawing/2014/main" id="{5A5C04C1-5431-BADB-08B5-C76407797D29}"/>
              </a:ext>
            </a:extLst>
          </p:cNvPr>
          <p:cNvGrpSpPr/>
          <p:nvPr/>
        </p:nvGrpSpPr>
        <p:grpSpPr>
          <a:xfrm>
            <a:off x="9331025" y="4653599"/>
            <a:ext cx="2687180" cy="1888585"/>
            <a:chOff x="7339128" y="1662309"/>
            <a:chExt cx="4091952" cy="2979105"/>
          </a:xfrm>
        </p:grpSpPr>
        <p:grpSp>
          <p:nvGrpSpPr>
            <p:cNvPr id="61" name="Gruppieren 27">
              <a:extLst>
                <a:ext uri="{FF2B5EF4-FFF2-40B4-BE49-F238E27FC236}">
                  <a16:creationId xmlns:a16="http://schemas.microsoft.com/office/drawing/2014/main" id="{9A9E2E7A-7D79-B744-DD1B-00CF02C5BEC5}"/>
                </a:ext>
              </a:extLst>
            </p:cNvPr>
            <p:cNvGrpSpPr/>
            <p:nvPr/>
          </p:nvGrpSpPr>
          <p:grpSpPr>
            <a:xfrm>
              <a:off x="7422954" y="2322093"/>
              <a:ext cx="3967164" cy="2319321"/>
              <a:chOff x="7299415" y="2427441"/>
              <a:chExt cx="3967164" cy="2319321"/>
            </a:xfrm>
          </p:grpSpPr>
          <p:pic>
            <p:nvPicPr>
              <p:cNvPr id="64" name="Grafik 25">
                <a:extLst>
                  <a:ext uri="{FF2B5EF4-FFF2-40B4-BE49-F238E27FC236}">
                    <a16:creationId xmlns:a16="http://schemas.microsoft.com/office/drawing/2014/main" id="{BF18AF28-8EFF-1609-63DD-E0FE83C90EA6}"/>
                  </a:ext>
                </a:extLst>
              </p:cNvPr>
              <p:cNvPicPr>
                <a:picLocks noChangeAspect="1"/>
              </p:cNvPicPr>
              <p:nvPr/>
            </p:nvPicPr>
            <p:blipFill rotWithShape="1">
              <a:blip r:embed="rId5"/>
              <a:srcRect l="53075" t="34565" b="3148"/>
              <a:stretch/>
            </p:blipFill>
            <p:spPr>
              <a:xfrm>
                <a:off x="7299415" y="2462639"/>
                <a:ext cx="3924301" cy="2284123"/>
              </a:xfrm>
              <a:prstGeom prst="rect">
                <a:avLst/>
              </a:prstGeom>
            </p:spPr>
          </p:pic>
          <p:pic>
            <p:nvPicPr>
              <p:cNvPr id="65" name="Grafik 10">
                <a:extLst>
                  <a:ext uri="{FF2B5EF4-FFF2-40B4-BE49-F238E27FC236}">
                    <a16:creationId xmlns:a16="http://schemas.microsoft.com/office/drawing/2014/main" id="{64B61738-F418-EA8B-7791-0786AEFF305C}"/>
                  </a:ext>
                </a:extLst>
              </p:cNvPr>
              <p:cNvPicPr>
                <a:picLocks noChangeAspect="1"/>
              </p:cNvPicPr>
              <p:nvPr/>
            </p:nvPicPr>
            <p:blipFill rotWithShape="1">
              <a:blip r:embed="rId5"/>
              <a:srcRect l="54267" t="11154" r="38785" b="74402"/>
              <a:stretch/>
            </p:blipFill>
            <p:spPr>
              <a:xfrm>
                <a:off x="10685553" y="2427441"/>
                <a:ext cx="581026" cy="529686"/>
              </a:xfrm>
              <a:prstGeom prst="rect">
                <a:avLst/>
              </a:prstGeom>
            </p:spPr>
          </p:pic>
        </p:grpSp>
        <p:sp>
          <p:nvSpPr>
            <p:cNvPr id="62" name="Rechteck: abgerundete Ecken 26">
              <a:extLst>
                <a:ext uri="{FF2B5EF4-FFF2-40B4-BE49-F238E27FC236}">
                  <a16:creationId xmlns:a16="http://schemas.microsoft.com/office/drawing/2014/main" id="{67D1C739-1DBA-FC61-8F6A-F740AC42CE46}"/>
                </a:ext>
              </a:extLst>
            </p:cNvPr>
            <p:cNvSpPr/>
            <p:nvPr/>
          </p:nvSpPr>
          <p:spPr>
            <a:xfrm>
              <a:off x="7796667" y="1662309"/>
              <a:ext cx="3176874" cy="484901"/>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Job Creation</a:t>
              </a:r>
            </a:p>
          </p:txBody>
        </p:sp>
        <p:sp>
          <p:nvSpPr>
            <p:cNvPr id="63" name="Rechteck 31">
              <a:extLst>
                <a:ext uri="{FF2B5EF4-FFF2-40B4-BE49-F238E27FC236}">
                  <a16:creationId xmlns:a16="http://schemas.microsoft.com/office/drawing/2014/main" id="{DD9A7B02-4948-517A-04B3-1DF84D343454}"/>
                </a:ext>
              </a:extLst>
            </p:cNvPr>
            <p:cNvSpPr/>
            <p:nvPr/>
          </p:nvSpPr>
          <p:spPr>
            <a:xfrm>
              <a:off x="7339128" y="1681567"/>
              <a:ext cx="4091952" cy="2959847"/>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6" name="Gruppieren 36">
            <a:extLst>
              <a:ext uri="{FF2B5EF4-FFF2-40B4-BE49-F238E27FC236}">
                <a16:creationId xmlns:a16="http://schemas.microsoft.com/office/drawing/2014/main" id="{021DE047-8836-4692-C17F-C99496EAFB54}"/>
              </a:ext>
            </a:extLst>
          </p:cNvPr>
          <p:cNvGrpSpPr/>
          <p:nvPr/>
        </p:nvGrpSpPr>
        <p:grpSpPr>
          <a:xfrm>
            <a:off x="6329548" y="4653599"/>
            <a:ext cx="3025066" cy="1900793"/>
            <a:chOff x="7299415" y="1851379"/>
            <a:chExt cx="4063528" cy="2536784"/>
          </a:xfrm>
        </p:grpSpPr>
        <p:grpSp>
          <p:nvGrpSpPr>
            <p:cNvPr id="67" name="Gruppieren 16">
              <a:extLst>
                <a:ext uri="{FF2B5EF4-FFF2-40B4-BE49-F238E27FC236}">
                  <a16:creationId xmlns:a16="http://schemas.microsoft.com/office/drawing/2014/main" id="{A4EECC2E-F19E-6DC3-F543-DD9771F15E79}"/>
                </a:ext>
              </a:extLst>
            </p:cNvPr>
            <p:cNvGrpSpPr/>
            <p:nvPr/>
          </p:nvGrpSpPr>
          <p:grpSpPr>
            <a:xfrm>
              <a:off x="7299415" y="2398143"/>
              <a:ext cx="4063528" cy="1970633"/>
              <a:chOff x="7320989" y="2351407"/>
              <a:chExt cx="4063528" cy="1970633"/>
            </a:xfrm>
          </p:grpSpPr>
          <p:pic>
            <p:nvPicPr>
              <p:cNvPr id="70" name="Grafik 13">
                <a:extLst>
                  <a:ext uri="{FF2B5EF4-FFF2-40B4-BE49-F238E27FC236}">
                    <a16:creationId xmlns:a16="http://schemas.microsoft.com/office/drawing/2014/main" id="{62A7952B-A54E-B754-DE8D-8E281066E59D}"/>
                  </a:ext>
                </a:extLst>
              </p:cNvPr>
              <p:cNvPicPr>
                <a:picLocks noChangeAspect="1"/>
              </p:cNvPicPr>
              <p:nvPr/>
            </p:nvPicPr>
            <p:blipFill rotWithShape="1">
              <a:blip r:embed="rId6"/>
              <a:srcRect l="52120" t="38653" b="5731"/>
              <a:stretch/>
            </p:blipFill>
            <p:spPr>
              <a:xfrm>
                <a:off x="7320989" y="2351407"/>
                <a:ext cx="4063528" cy="1970633"/>
              </a:xfrm>
              <a:prstGeom prst="rect">
                <a:avLst/>
              </a:prstGeom>
            </p:spPr>
          </p:pic>
          <p:pic>
            <p:nvPicPr>
              <p:cNvPr id="71" name="Grafik 7">
                <a:extLst>
                  <a:ext uri="{FF2B5EF4-FFF2-40B4-BE49-F238E27FC236}">
                    <a16:creationId xmlns:a16="http://schemas.microsoft.com/office/drawing/2014/main" id="{8AD6DE9F-E9D6-9A17-146A-8B623E1F33BB}"/>
                  </a:ext>
                </a:extLst>
              </p:cNvPr>
              <p:cNvPicPr>
                <a:picLocks noChangeAspect="1"/>
              </p:cNvPicPr>
              <p:nvPr/>
            </p:nvPicPr>
            <p:blipFill rotWithShape="1">
              <a:blip r:embed="rId6"/>
              <a:srcRect l="54632" t="10862" r="38522" b="73278"/>
              <a:stretch/>
            </p:blipFill>
            <p:spPr>
              <a:xfrm>
                <a:off x="7729537" y="3611883"/>
                <a:ext cx="581025" cy="561975"/>
              </a:xfrm>
              <a:prstGeom prst="rect">
                <a:avLst/>
              </a:prstGeom>
            </p:spPr>
          </p:pic>
        </p:grpSp>
        <p:sp>
          <p:nvSpPr>
            <p:cNvPr id="68" name="Rechteck: abgerundete Ecken 15">
              <a:extLst>
                <a:ext uri="{FF2B5EF4-FFF2-40B4-BE49-F238E27FC236}">
                  <a16:creationId xmlns:a16="http://schemas.microsoft.com/office/drawing/2014/main" id="{79607FAF-8C72-3847-4E31-88E8FFFFED62}"/>
                </a:ext>
              </a:extLst>
            </p:cNvPr>
            <p:cNvSpPr/>
            <p:nvPr/>
          </p:nvSpPr>
          <p:spPr>
            <a:xfrm>
              <a:off x="7716576" y="1886414"/>
              <a:ext cx="3176874" cy="484901"/>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Production Cost</a:t>
              </a:r>
            </a:p>
          </p:txBody>
        </p:sp>
        <p:sp>
          <p:nvSpPr>
            <p:cNvPr id="69" name="Rechteck 35">
              <a:extLst>
                <a:ext uri="{FF2B5EF4-FFF2-40B4-BE49-F238E27FC236}">
                  <a16:creationId xmlns:a16="http://schemas.microsoft.com/office/drawing/2014/main" id="{7603FB6E-E911-EA60-AFCF-C6B59FF76954}"/>
                </a:ext>
              </a:extLst>
            </p:cNvPr>
            <p:cNvSpPr/>
            <p:nvPr/>
          </p:nvSpPr>
          <p:spPr>
            <a:xfrm>
              <a:off x="7398168" y="1851379"/>
              <a:ext cx="3912537" cy="2536784"/>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2" name="Gruppieren 33">
            <a:extLst>
              <a:ext uri="{FF2B5EF4-FFF2-40B4-BE49-F238E27FC236}">
                <a16:creationId xmlns:a16="http://schemas.microsoft.com/office/drawing/2014/main" id="{2519D333-9385-D5FB-B1F6-0CBAAE84CA8D}"/>
              </a:ext>
            </a:extLst>
          </p:cNvPr>
          <p:cNvGrpSpPr/>
          <p:nvPr/>
        </p:nvGrpSpPr>
        <p:grpSpPr>
          <a:xfrm>
            <a:off x="465077" y="4646115"/>
            <a:ext cx="2954718" cy="1915760"/>
            <a:chOff x="1610637" y="1972993"/>
            <a:chExt cx="3912537" cy="2536784"/>
          </a:xfrm>
        </p:grpSpPr>
        <p:grpSp>
          <p:nvGrpSpPr>
            <p:cNvPr id="73" name="Gruppieren 22">
              <a:extLst>
                <a:ext uri="{FF2B5EF4-FFF2-40B4-BE49-F238E27FC236}">
                  <a16:creationId xmlns:a16="http://schemas.microsoft.com/office/drawing/2014/main" id="{43796E40-E5B1-BB7C-E3AB-B24CC34E7A37}"/>
                </a:ext>
              </a:extLst>
            </p:cNvPr>
            <p:cNvGrpSpPr/>
            <p:nvPr/>
          </p:nvGrpSpPr>
          <p:grpSpPr>
            <a:xfrm>
              <a:off x="1610637" y="2348223"/>
              <a:ext cx="3912537" cy="2161554"/>
              <a:chOff x="1135713" y="3416965"/>
              <a:chExt cx="3912537" cy="2161554"/>
            </a:xfrm>
          </p:grpSpPr>
          <p:pic>
            <p:nvPicPr>
              <p:cNvPr id="76" name="Grafik 34">
                <a:extLst>
                  <a:ext uri="{FF2B5EF4-FFF2-40B4-BE49-F238E27FC236}">
                    <a16:creationId xmlns:a16="http://schemas.microsoft.com/office/drawing/2014/main" id="{E0B909F8-92CD-E6A8-903E-7766471A02A0}"/>
                  </a:ext>
                </a:extLst>
              </p:cNvPr>
              <p:cNvPicPr>
                <a:picLocks noChangeAspect="1"/>
              </p:cNvPicPr>
              <p:nvPr/>
            </p:nvPicPr>
            <p:blipFill rotWithShape="1">
              <a:blip r:embed="rId6"/>
              <a:srcRect t="33591" r="53898" b="5405"/>
              <a:stretch/>
            </p:blipFill>
            <p:spPr>
              <a:xfrm>
                <a:off x="1135713" y="3416965"/>
                <a:ext cx="3912537" cy="2161554"/>
              </a:xfrm>
              <a:prstGeom prst="rect">
                <a:avLst/>
              </a:prstGeom>
            </p:spPr>
          </p:pic>
          <p:pic>
            <p:nvPicPr>
              <p:cNvPr id="77" name="Grafik 17">
                <a:extLst>
                  <a:ext uri="{FF2B5EF4-FFF2-40B4-BE49-F238E27FC236}">
                    <a16:creationId xmlns:a16="http://schemas.microsoft.com/office/drawing/2014/main" id="{5092EE35-9853-9EE0-A259-4672C4158B09}"/>
                  </a:ext>
                </a:extLst>
              </p:cNvPr>
              <p:cNvPicPr>
                <a:picLocks noChangeAspect="1"/>
              </p:cNvPicPr>
              <p:nvPr/>
            </p:nvPicPr>
            <p:blipFill rotWithShape="1">
              <a:blip r:embed="rId6"/>
              <a:srcRect l="2412" t="10400" r="89171" b="75622"/>
              <a:stretch/>
            </p:blipFill>
            <p:spPr>
              <a:xfrm>
                <a:off x="1562100" y="4820649"/>
                <a:ext cx="714376" cy="495300"/>
              </a:xfrm>
              <a:prstGeom prst="rect">
                <a:avLst/>
              </a:prstGeom>
            </p:spPr>
          </p:pic>
        </p:grpSp>
        <p:sp>
          <p:nvSpPr>
            <p:cNvPr id="74" name="Rechteck: abgerundete Ecken 18">
              <a:extLst>
                <a:ext uri="{FF2B5EF4-FFF2-40B4-BE49-F238E27FC236}">
                  <a16:creationId xmlns:a16="http://schemas.microsoft.com/office/drawing/2014/main" id="{A6B29906-8275-A532-3C01-956A4D5A2BEB}"/>
                </a:ext>
              </a:extLst>
            </p:cNvPr>
            <p:cNvSpPr/>
            <p:nvPr/>
          </p:nvSpPr>
          <p:spPr>
            <a:xfrm>
              <a:off x="2037024" y="1983391"/>
              <a:ext cx="3176874" cy="484901"/>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Avoided Costs </a:t>
              </a:r>
            </a:p>
          </p:txBody>
        </p:sp>
        <p:sp>
          <p:nvSpPr>
            <p:cNvPr id="75" name="Rechteck 24">
              <a:extLst>
                <a:ext uri="{FF2B5EF4-FFF2-40B4-BE49-F238E27FC236}">
                  <a16:creationId xmlns:a16="http://schemas.microsoft.com/office/drawing/2014/main" id="{A93D6DFC-5F03-601C-7E73-EA98AA9F089D}"/>
                </a:ext>
              </a:extLst>
            </p:cNvPr>
            <p:cNvSpPr/>
            <p:nvPr/>
          </p:nvSpPr>
          <p:spPr>
            <a:xfrm>
              <a:off x="1733549" y="1972993"/>
              <a:ext cx="3782624" cy="2536784"/>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8" name="Gruppieren 47">
            <a:extLst>
              <a:ext uri="{FF2B5EF4-FFF2-40B4-BE49-F238E27FC236}">
                <a16:creationId xmlns:a16="http://schemas.microsoft.com/office/drawing/2014/main" id="{D8B7DC82-B91B-16E4-B3C5-3C60E133F1C2}"/>
              </a:ext>
            </a:extLst>
          </p:cNvPr>
          <p:cNvGrpSpPr/>
          <p:nvPr/>
        </p:nvGrpSpPr>
        <p:grpSpPr>
          <a:xfrm>
            <a:off x="3430228" y="4642365"/>
            <a:ext cx="2941377" cy="1907110"/>
            <a:chOff x="6495001" y="3519377"/>
            <a:chExt cx="3912537" cy="2536784"/>
          </a:xfrm>
        </p:grpSpPr>
        <p:pic>
          <p:nvPicPr>
            <p:cNvPr id="79" name="Grafik 39">
              <a:extLst>
                <a:ext uri="{FF2B5EF4-FFF2-40B4-BE49-F238E27FC236}">
                  <a16:creationId xmlns:a16="http://schemas.microsoft.com/office/drawing/2014/main" id="{5F472572-D1DD-80DA-EE2D-178278D96AF3}"/>
                </a:ext>
              </a:extLst>
            </p:cNvPr>
            <p:cNvPicPr>
              <a:picLocks noChangeAspect="1"/>
            </p:cNvPicPr>
            <p:nvPr/>
          </p:nvPicPr>
          <p:blipFill rotWithShape="1">
            <a:blip r:embed="rId7"/>
            <a:srcRect l="541" t="39623" r="3302" b="5947"/>
            <a:stretch/>
          </p:blipFill>
          <p:spPr>
            <a:xfrm>
              <a:off x="6559956" y="4146080"/>
              <a:ext cx="3782625" cy="1840485"/>
            </a:xfrm>
            <a:prstGeom prst="rect">
              <a:avLst/>
            </a:prstGeom>
          </p:spPr>
        </p:pic>
        <p:grpSp>
          <p:nvGrpSpPr>
            <p:cNvPr id="80" name="Gruppieren 41">
              <a:extLst>
                <a:ext uri="{FF2B5EF4-FFF2-40B4-BE49-F238E27FC236}">
                  <a16:creationId xmlns:a16="http://schemas.microsoft.com/office/drawing/2014/main" id="{0A5F4FC6-ADFA-B03F-A0EE-EB3D49F5C118}"/>
                </a:ext>
              </a:extLst>
            </p:cNvPr>
            <p:cNvGrpSpPr/>
            <p:nvPr/>
          </p:nvGrpSpPr>
          <p:grpSpPr>
            <a:xfrm>
              <a:off x="6495001" y="3519377"/>
              <a:ext cx="3912537" cy="2536784"/>
              <a:chOff x="7398168" y="1851379"/>
              <a:chExt cx="3912537" cy="2536784"/>
            </a:xfrm>
          </p:grpSpPr>
          <p:sp>
            <p:nvSpPr>
              <p:cNvPr id="82" name="Rechteck: abgerundete Ecken 43">
                <a:extLst>
                  <a:ext uri="{FF2B5EF4-FFF2-40B4-BE49-F238E27FC236}">
                    <a16:creationId xmlns:a16="http://schemas.microsoft.com/office/drawing/2014/main" id="{2AB2B3B5-01D9-5EF3-FCCE-F86E3584C2D0}"/>
                  </a:ext>
                </a:extLst>
              </p:cNvPr>
              <p:cNvSpPr/>
              <p:nvPr/>
            </p:nvSpPr>
            <p:spPr>
              <a:xfrm>
                <a:off x="7716576" y="1886414"/>
                <a:ext cx="3176874" cy="484901"/>
              </a:xfrm>
              <a:prstGeom prst="roundRect">
                <a:avLst/>
              </a:prstGeom>
              <a:solidFill>
                <a:srgbClr val="560A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Maintenance Cost</a:t>
                </a:r>
              </a:p>
            </p:txBody>
          </p:sp>
          <p:sp>
            <p:nvSpPr>
              <p:cNvPr id="83" name="Rechteck 44">
                <a:extLst>
                  <a:ext uri="{FF2B5EF4-FFF2-40B4-BE49-F238E27FC236}">
                    <a16:creationId xmlns:a16="http://schemas.microsoft.com/office/drawing/2014/main" id="{3D169ACB-628B-6DF4-4DB4-63C69BBBC23D}"/>
                  </a:ext>
                </a:extLst>
              </p:cNvPr>
              <p:cNvSpPr/>
              <p:nvPr/>
            </p:nvSpPr>
            <p:spPr>
              <a:xfrm>
                <a:off x="7398168" y="1851379"/>
                <a:ext cx="3912537" cy="2536784"/>
              </a:xfrm>
              <a:prstGeom prst="rect">
                <a:avLst/>
              </a:prstGeom>
              <a:noFill/>
              <a:ln w="34925">
                <a:solidFill>
                  <a:srgbClr val="5E17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1" name="Grafik 38">
              <a:extLst>
                <a:ext uri="{FF2B5EF4-FFF2-40B4-BE49-F238E27FC236}">
                  <a16:creationId xmlns:a16="http://schemas.microsoft.com/office/drawing/2014/main" id="{97F108C6-BE0A-E953-C9B9-680AFCAA6EC5}"/>
                </a:ext>
              </a:extLst>
            </p:cNvPr>
            <p:cNvPicPr>
              <a:picLocks noChangeAspect="1"/>
            </p:cNvPicPr>
            <p:nvPr/>
          </p:nvPicPr>
          <p:blipFill rotWithShape="1">
            <a:blip r:embed="rId7"/>
            <a:srcRect l="6305" t="8540" r="78600" b="75070"/>
            <a:stretch/>
          </p:blipFill>
          <p:spPr>
            <a:xfrm>
              <a:off x="7002507" y="5305352"/>
              <a:ext cx="593816" cy="554205"/>
            </a:xfrm>
            <a:prstGeom prst="rect">
              <a:avLst/>
            </a:prstGeom>
          </p:spPr>
        </p:pic>
      </p:grpSp>
    </p:spTree>
    <p:extLst>
      <p:ext uri="{BB962C8B-B14F-4D97-AF65-F5344CB8AC3E}">
        <p14:creationId xmlns:p14="http://schemas.microsoft.com/office/powerpoint/2010/main" val="3946584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6D9DE-06C7-8B4F-E377-53C28A8FB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DD9AD-33C4-39EE-065C-190A13325ECF}"/>
              </a:ext>
            </a:extLst>
          </p:cNvPr>
          <p:cNvSpPr>
            <a:spLocks noGrp="1"/>
          </p:cNvSpPr>
          <p:nvPr>
            <p:ph type="title"/>
          </p:nvPr>
        </p:nvSpPr>
        <p:spPr>
          <a:xfrm>
            <a:off x="247650" y="505354"/>
            <a:ext cx="6180667" cy="2917296"/>
          </a:xfrm>
        </p:spPr>
        <p:txBody>
          <a:bodyPr anchor="t">
            <a:normAutofit/>
          </a:bodyPr>
          <a:lstStyle/>
          <a:p>
            <a:r>
              <a:rPr lang="en-US" sz="1400" b="1" dirty="0">
                <a:latin typeface="Franklin Gothic Book" panose="020B0503020102020204" pitchFamily="34" charset="0"/>
              </a:rPr>
              <a:t>REFLECTION</a:t>
            </a:r>
            <a:br>
              <a:rPr lang="en-US" sz="1400" dirty="0">
                <a:latin typeface="Franklin Gothic Book" panose="020B0503020102020204" pitchFamily="34" charset="0"/>
              </a:rPr>
            </a:br>
            <a:r>
              <a:rPr lang="en-US" sz="1400" dirty="0">
                <a:latin typeface="Franklin Gothic Book" panose="020B0503020102020204" pitchFamily="34" charset="0"/>
              </a:rPr>
              <a:t>	</a:t>
            </a:r>
            <a:br>
              <a:rPr lang="en-US" sz="1400" dirty="0">
                <a:latin typeface="Franklin Gothic Book" panose="020B0503020102020204" pitchFamily="34" charset="0"/>
              </a:rPr>
            </a:br>
            <a:r>
              <a:rPr lang="en-US" sz="1400" dirty="0">
                <a:latin typeface="Franklin Gothic Book" panose="020B0503020102020204" pitchFamily="34" charset="0"/>
              </a:rPr>
              <a:t>	Potential </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I am proud of the things we have achieved as a team 		and proud of all the things I have learned in this project 		and minor. This project has only intrigued me more 		about the possibilities of parametric and computational 		design. I have already applied my newly learned skills in 		Rhino and Grasshopper to a personal project. I am 		excited to take two more subjects next school year!</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5" name="Afbeelding 4" descr="Afbeelding met gereedschap, buitenshuis, grond, elektrische zaag&#10;&#10;Automatisch gegenereerde beschrijving">
            <a:extLst>
              <a:ext uri="{FF2B5EF4-FFF2-40B4-BE49-F238E27FC236}">
                <a16:creationId xmlns:a16="http://schemas.microsoft.com/office/drawing/2014/main" id="{DFF8CBB0-5006-547E-415D-CC4F38B1B34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89984" l="9994" r="98365">
                        <a14:foregroundMark x1="28256" y1="61107" x2="28256" y2="61107"/>
                        <a14:foregroundMark x1="27226" y1="60945" x2="27226" y2="60945"/>
                        <a14:foregroundMark x1="26590" y1="62318" x2="26590" y2="62318"/>
                        <a14:foregroundMark x1="27347" y1="63732" x2="27347" y2="63732"/>
                        <a14:foregroundMark x1="25409" y1="64418" x2="25409" y2="64418"/>
                        <a14:foregroundMark x1="24500" y1="64580" x2="80709" y2="53473"/>
                        <a14:foregroundMark x1="80709" y1="53473" x2="96608" y2="43296"/>
                        <a14:foregroundMark x1="96608" y1="43296" x2="98486" y2="34370"/>
                        <a14:foregroundMark x1="98486" y1="34370" x2="98365" y2="26858"/>
                        <a14:foregroundMark x1="98365" y1="26858" x2="87341" y2="24677"/>
                        <a14:foregroundMark x1="87341" y1="24677" x2="68019" y2="27342"/>
                        <a14:foregroundMark x1="70594" y1="26333" x2="83253" y2="23546"/>
                        <a14:foregroundMark x1="83253" y1="23546" x2="83465" y2="23546"/>
                      </a14:backgroundRemoval>
                    </a14:imgEffect>
                  </a14:imgLayer>
                </a14:imgProps>
              </a:ext>
              <a:ext uri="{28A0092B-C50C-407E-A947-70E740481C1C}">
                <a14:useLocalDpi xmlns:a14="http://schemas.microsoft.com/office/drawing/2010/main" val="0"/>
              </a:ext>
            </a:extLst>
          </a:blip>
          <a:srcRect t="19567" b="34026"/>
          <a:stretch/>
        </p:blipFill>
        <p:spPr>
          <a:xfrm>
            <a:off x="906483" y="2945081"/>
            <a:ext cx="9144000" cy="3182587"/>
          </a:xfrm>
          <a:prstGeom prst="rect">
            <a:avLst/>
          </a:prstGeom>
        </p:spPr>
      </p:pic>
    </p:spTree>
    <p:extLst>
      <p:ext uri="{BB962C8B-B14F-4D97-AF65-F5344CB8AC3E}">
        <p14:creationId xmlns:p14="http://schemas.microsoft.com/office/powerpoint/2010/main" val="2041057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speelgoed, automaton&#10;&#10;Automatisch gegenereerde beschrijving">
            <a:extLst>
              <a:ext uri="{FF2B5EF4-FFF2-40B4-BE49-F238E27FC236}">
                <a16:creationId xmlns:a16="http://schemas.microsoft.com/office/drawing/2014/main" id="{A39706A5-DD3F-2227-865C-FE84F47E7DC2}"/>
              </a:ext>
            </a:extLst>
          </p:cNvPr>
          <p:cNvPicPr>
            <a:picLocks noChangeAspect="1"/>
          </p:cNvPicPr>
          <p:nvPr/>
        </p:nvPicPr>
        <p:blipFill>
          <a:blip r:embed="rId2">
            <a:extLst>
              <a:ext uri="{28A0092B-C50C-407E-A947-70E740481C1C}">
                <a14:useLocalDpi xmlns:a14="http://schemas.microsoft.com/office/drawing/2010/main" val="0"/>
              </a:ext>
            </a:extLst>
          </a:blip>
          <a:srcRect l="8176" r="8353" b="1903"/>
          <a:stretch/>
        </p:blipFill>
        <p:spPr>
          <a:xfrm>
            <a:off x="6419013" y="1669117"/>
            <a:ext cx="5316603" cy="3519765"/>
          </a:xfrm>
          <a:prstGeom prst="rect">
            <a:avLst/>
          </a:prstGeom>
        </p:spPr>
      </p:pic>
      <p:pic>
        <p:nvPicPr>
          <p:cNvPr id="3" name="Afbeelding 2" descr="Afbeelding met machine, Auto-onderdeel, Werkplaats, engineering&#10;&#10;Automatisch gegenereerde beschrijving">
            <a:extLst>
              <a:ext uri="{FF2B5EF4-FFF2-40B4-BE49-F238E27FC236}">
                <a16:creationId xmlns:a16="http://schemas.microsoft.com/office/drawing/2014/main" id="{1A49878B-18A3-E732-4DB3-11BD17ABFA20}"/>
              </a:ext>
            </a:extLst>
          </p:cNvPr>
          <p:cNvPicPr>
            <a:picLocks noChangeAspect="1"/>
          </p:cNvPicPr>
          <p:nvPr/>
        </p:nvPicPr>
        <p:blipFill>
          <a:blip r:embed="rId3">
            <a:extLst>
              <a:ext uri="{28A0092B-C50C-407E-A947-70E740481C1C}">
                <a14:useLocalDpi xmlns:a14="http://schemas.microsoft.com/office/drawing/2010/main" val="0"/>
              </a:ext>
            </a:extLst>
          </a:blip>
          <a:srcRect r="14908"/>
          <a:stretch/>
        </p:blipFill>
        <p:spPr>
          <a:xfrm>
            <a:off x="456384" y="1669118"/>
            <a:ext cx="5316603" cy="3519764"/>
          </a:xfrm>
          <a:prstGeom prst="rect">
            <a:avLst/>
          </a:prstGeom>
        </p:spPr>
      </p:pic>
    </p:spTree>
    <p:extLst>
      <p:ext uri="{BB962C8B-B14F-4D97-AF65-F5344CB8AC3E}">
        <p14:creationId xmlns:p14="http://schemas.microsoft.com/office/powerpoint/2010/main" val="3917041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2B59-7A82-6F67-D9C8-6B45E9EE9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8C8A9-AF06-998F-A771-B7155C2C1326}"/>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PROCESS</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 Developing the Scripts</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The figures are the outcome of following a tutorial in 		Grasshopper and visualizing it in Rhino. Throughout 		this exercise, you gain insight into the infinite 			possibilities achievable in Rhino. This has truly excited 		me for what lies ahead.</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3" name="Afbeelding 2">
            <a:extLst>
              <a:ext uri="{FF2B5EF4-FFF2-40B4-BE49-F238E27FC236}">
                <a16:creationId xmlns:a16="http://schemas.microsoft.com/office/drawing/2014/main" id="{FC014C25-CCEE-48EF-4031-6AC6BC24A0F1}"/>
              </a:ext>
            </a:extLst>
          </p:cNvPr>
          <p:cNvPicPr>
            <a:picLocks noChangeAspect="1"/>
          </p:cNvPicPr>
          <p:nvPr/>
        </p:nvPicPr>
        <p:blipFill rotWithShape="1">
          <a:blip r:embed="rId3"/>
          <a:srcRect l="9289" t="11297" r="4411"/>
          <a:stretch/>
        </p:blipFill>
        <p:spPr>
          <a:xfrm>
            <a:off x="4972692" y="2161983"/>
            <a:ext cx="7219308" cy="4696017"/>
          </a:xfrm>
          <a:prstGeom prst="rect">
            <a:avLst/>
          </a:prstGeom>
        </p:spPr>
      </p:pic>
    </p:spTree>
    <p:extLst>
      <p:ext uri="{BB962C8B-B14F-4D97-AF65-F5344CB8AC3E}">
        <p14:creationId xmlns:p14="http://schemas.microsoft.com/office/powerpoint/2010/main" val="1824394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gebouw, plant, overdekt, grond&#10;&#10;Automatisch gegenereerde beschrijving">
            <a:extLst>
              <a:ext uri="{FF2B5EF4-FFF2-40B4-BE49-F238E27FC236}">
                <a16:creationId xmlns:a16="http://schemas.microsoft.com/office/drawing/2014/main" id="{C40C294D-FC43-9A0D-CAC9-C7734CFE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8" y="0"/>
            <a:ext cx="5143500" cy="6858000"/>
          </a:xfrm>
          <a:prstGeom prst="rect">
            <a:avLst/>
          </a:prstGeom>
        </p:spPr>
      </p:pic>
      <p:pic>
        <p:nvPicPr>
          <p:cNvPr id="10" name="Afbeelding 9" descr="Afbeelding met houten, gebouw, buitenshuis, plant&#10;&#10;Automatisch gegenereerde beschrijving">
            <a:extLst>
              <a:ext uri="{FF2B5EF4-FFF2-40B4-BE49-F238E27FC236}">
                <a16:creationId xmlns:a16="http://schemas.microsoft.com/office/drawing/2014/main" id="{52179027-F7A6-2F3F-9C1B-65BF4D420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052" y="0"/>
            <a:ext cx="5143500" cy="6858000"/>
          </a:xfrm>
          <a:prstGeom prst="rect">
            <a:avLst/>
          </a:prstGeom>
        </p:spPr>
      </p:pic>
    </p:spTree>
    <p:extLst>
      <p:ext uri="{BB962C8B-B14F-4D97-AF65-F5344CB8AC3E}">
        <p14:creationId xmlns:p14="http://schemas.microsoft.com/office/powerpoint/2010/main" val="296956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F2FB4-F8F8-2552-B4FE-C9CF78D4D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29FF0-52A9-2D81-306E-21DB883F0DE7}"/>
              </a:ext>
            </a:extLst>
          </p:cNvPr>
          <p:cNvSpPr>
            <a:spLocks noGrp="1"/>
          </p:cNvSpPr>
          <p:nvPr>
            <p:ph type="title"/>
          </p:nvPr>
        </p:nvSpPr>
        <p:spPr>
          <a:xfrm>
            <a:off x="6096001" y="3429000"/>
            <a:ext cx="5832296" cy="2917296"/>
          </a:xfrm>
        </p:spPr>
        <p:txBody>
          <a:bodyPr anchor="t">
            <a:normAutofit/>
          </a:bodyPr>
          <a:lstStyle/>
          <a:p>
            <a:r>
              <a:rPr lang="en-US" sz="1400" dirty="0">
                <a:latin typeface="Franklin Gothic Demi" panose="020B0703020102020204" pitchFamily="34" charset="0"/>
              </a:rPr>
              <a:t>PROJECT</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End effector</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The task for this exercise was to design an end 			effector for the robotic arm capable of holding 			three or more colours and accommodating pens of 		various diameters. This end effector was 			necessary to execute a drawing with the robot 			using its Grasshopper script.</a:t>
            </a:r>
            <a:endParaRPr lang="en-NL" sz="1400" dirty="0">
              <a:latin typeface="Franklin Gothic Book" panose="020B0503020102020204" pitchFamily="34" charset="0"/>
            </a:endParaRPr>
          </a:p>
        </p:txBody>
      </p:sp>
      <p:pic>
        <p:nvPicPr>
          <p:cNvPr id="3" name="Picture 2" descr="Ein Bild, das Im Haus, Kunst enthält.&#10;&#10;Automatisch generierte Beschreibung mit mittlerer Zuverlässigkeit">
            <a:extLst>
              <a:ext uri="{FF2B5EF4-FFF2-40B4-BE49-F238E27FC236}">
                <a16:creationId xmlns:a16="http://schemas.microsoft.com/office/drawing/2014/main" id="{919B57FD-CD48-3D3C-5956-A44B850152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0" t="2906" r="42421" b="1830"/>
          <a:stretch/>
        </p:blipFill>
        <p:spPr bwMode="auto">
          <a:xfrm>
            <a:off x="0" y="0"/>
            <a:ext cx="53391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descr="Afbeelding met overdekt, muur, speelgoed, vaas&#10;&#10;Automatisch gegenereerde beschrijving">
            <a:extLst>
              <a:ext uri="{FF2B5EF4-FFF2-40B4-BE49-F238E27FC236}">
                <a16:creationId xmlns:a16="http://schemas.microsoft.com/office/drawing/2014/main" id="{6A1F09C9-2366-95DE-54FD-D996E2EFF5E5}"/>
              </a:ext>
            </a:extLst>
          </p:cNvPr>
          <p:cNvPicPr>
            <a:picLocks noChangeAspect="1"/>
          </p:cNvPicPr>
          <p:nvPr/>
        </p:nvPicPr>
        <p:blipFill rotWithShape="1">
          <a:blip r:embed="rId4">
            <a:extLst>
              <a:ext uri="{28A0092B-C50C-407E-A947-70E740481C1C}">
                <a14:useLocalDpi xmlns:a14="http://schemas.microsoft.com/office/drawing/2010/main" val="0"/>
              </a:ext>
            </a:extLst>
          </a:blip>
          <a:srcRect l="4939" t="11698" r="3401"/>
          <a:stretch/>
        </p:blipFill>
        <p:spPr>
          <a:xfrm>
            <a:off x="-1" y="0"/>
            <a:ext cx="5339167" cy="6858001"/>
          </a:xfrm>
          <a:prstGeom prst="rect">
            <a:avLst/>
          </a:prstGeom>
        </p:spPr>
      </p:pic>
    </p:spTree>
    <p:extLst>
      <p:ext uri="{BB962C8B-B14F-4D97-AF65-F5344CB8AC3E}">
        <p14:creationId xmlns:p14="http://schemas.microsoft.com/office/powerpoint/2010/main" val="5922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64305-1B5D-B14F-25C4-3FD72BB4D39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250B78C-4E35-D28D-A538-C55E295AAE77}"/>
              </a:ext>
            </a:extLst>
          </p:cNvPr>
          <p:cNvSpPr/>
          <p:nvPr/>
        </p:nvSpPr>
        <p:spPr>
          <a:xfrm>
            <a:off x="7610289" y="3265231"/>
            <a:ext cx="3856450" cy="279085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2" name="Title 1">
            <a:extLst>
              <a:ext uri="{FF2B5EF4-FFF2-40B4-BE49-F238E27FC236}">
                <a16:creationId xmlns:a16="http://schemas.microsoft.com/office/drawing/2014/main" id="{412B1F18-22AE-DE20-A369-D6305C50B6B2}"/>
              </a:ext>
            </a:extLst>
          </p:cNvPr>
          <p:cNvSpPr>
            <a:spLocks noGrp="1"/>
          </p:cNvSpPr>
          <p:nvPr>
            <p:ph type="title"/>
          </p:nvPr>
        </p:nvSpPr>
        <p:spPr>
          <a:xfrm>
            <a:off x="247650" y="505354"/>
            <a:ext cx="6180667" cy="2917296"/>
          </a:xfrm>
        </p:spPr>
        <p:txBody>
          <a:bodyPr anchor="t">
            <a:normAutofit/>
          </a:bodyPr>
          <a:lstStyle/>
          <a:p>
            <a:r>
              <a:rPr lang="en-US" sz="1400" dirty="0">
                <a:latin typeface="Franklin Gothic Demi" panose="020B0703020102020204" pitchFamily="34" charset="0"/>
              </a:rPr>
              <a:t>RESEARCH</a:t>
            </a:r>
            <a:br>
              <a:rPr lang="en-US" sz="1400" dirty="0">
                <a:latin typeface="Franklin Gothic Demi" panose="020B0703020102020204" pitchFamily="34" charset="0"/>
              </a:rPr>
            </a:br>
            <a:r>
              <a:rPr lang="en-US" sz="1400" dirty="0">
                <a:latin typeface="Franklin Gothic Demi" panose="020B0703020102020204" pitchFamily="34" charset="0"/>
              </a:rPr>
              <a:t>	</a:t>
            </a:r>
            <a:br>
              <a:rPr lang="en-US" sz="1400" dirty="0">
                <a:latin typeface="Franklin Gothic Demi" panose="020B0703020102020204" pitchFamily="34" charset="0"/>
              </a:rPr>
            </a:br>
            <a:r>
              <a:rPr lang="en-US" sz="1400" dirty="0">
                <a:latin typeface="Franklin Gothic Demi" panose="020B0703020102020204" pitchFamily="34" charset="0"/>
              </a:rPr>
              <a:t>	</a:t>
            </a:r>
            <a:r>
              <a:rPr lang="en-US" sz="1400" dirty="0">
                <a:latin typeface="Franklin Gothic Book" panose="020B0503020102020204" pitchFamily="34" charset="0"/>
              </a:rPr>
              <a:t>Inspiration &amp; Sketches</a:t>
            </a:r>
            <a:br>
              <a:rPr lang="en-US" sz="1400" dirty="0">
                <a:latin typeface="Franklin Gothic Book" panose="020B0503020102020204" pitchFamily="34" charset="0"/>
              </a:rPr>
            </a:br>
            <a:br>
              <a:rPr lang="en-US" sz="1400" dirty="0">
                <a:latin typeface="Franklin Gothic Book" panose="020B0503020102020204" pitchFamily="34" charset="0"/>
              </a:rPr>
            </a:br>
            <a:r>
              <a:rPr lang="en-US" sz="1400" dirty="0">
                <a:latin typeface="Franklin Gothic Book" panose="020B0503020102020204" pitchFamily="34" charset="0"/>
              </a:rPr>
              <a:t>		</a:t>
            </a:r>
            <a:r>
              <a:rPr lang="en-GB" sz="1400" dirty="0">
                <a:latin typeface="Franklin Gothic Book" panose="020B0503020102020204" pitchFamily="34" charset="0"/>
              </a:rPr>
              <a:t>Before diving into the design phase, there was a 			thorough exploration of existing possibilities. Carousels 		emerged as a prominent option, frequently seen in CNC 		machines and boasting additional advantages. One 		notable benefit is the ease with which the TCP (Tool 		</a:t>
            </a:r>
            <a:r>
              <a:rPr lang="en-GB" sz="1400" dirty="0" err="1">
                <a:latin typeface="Franklin Gothic Book" panose="020B0503020102020204" pitchFamily="34" charset="0"/>
              </a:rPr>
              <a:t>Center</a:t>
            </a:r>
            <a:r>
              <a:rPr lang="en-GB" sz="1400" dirty="0">
                <a:latin typeface="Franklin Gothic Book" panose="020B0503020102020204" pitchFamily="34" charset="0"/>
              </a:rPr>
              <a:t> Point) for each tool can be managed—simply 		rotate the last axis of the robot arm and adjusting the z-		axis offset to accommodate pencils of different lengths.</a:t>
            </a:r>
            <a:br>
              <a:rPr lang="en-US" sz="14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3" name="Picture 3" descr="A drawing of a pencil&#10;&#10;Description automatically generated">
            <a:extLst>
              <a:ext uri="{FF2B5EF4-FFF2-40B4-BE49-F238E27FC236}">
                <a16:creationId xmlns:a16="http://schemas.microsoft.com/office/drawing/2014/main" id="{46BA289F-AFB6-4B1B-B898-04C6CC056D67}"/>
              </a:ext>
            </a:extLst>
          </p:cNvPr>
          <p:cNvPicPr>
            <a:picLocks noChangeAspect="1"/>
          </p:cNvPicPr>
          <p:nvPr/>
        </p:nvPicPr>
        <p:blipFill>
          <a:blip r:embed="rId3"/>
          <a:stretch>
            <a:fillRect/>
          </a:stretch>
        </p:blipFill>
        <p:spPr>
          <a:xfrm>
            <a:off x="7589980" y="505354"/>
            <a:ext cx="3856450" cy="2331383"/>
          </a:xfrm>
          <a:prstGeom prst="rect">
            <a:avLst/>
          </a:prstGeom>
        </p:spPr>
      </p:pic>
      <p:pic>
        <p:nvPicPr>
          <p:cNvPr id="4" name="Picture 1" descr="A drawing of a robot&#10;&#10;Description automatically generated">
            <a:extLst>
              <a:ext uri="{FF2B5EF4-FFF2-40B4-BE49-F238E27FC236}">
                <a16:creationId xmlns:a16="http://schemas.microsoft.com/office/drawing/2014/main" id="{4F2772A7-28B4-C712-A5AB-306347276907}"/>
              </a:ext>
            </a:extLst>
          </p:cNvPr>
          <p:cNvPicPr>
            <a:picLocks noChangeAspect="1"/>
          </p:cNvPicPr>
          <p:nvPr/>
        </p:nvPicPr>
        <p:blipFill rotWithShape="1">
          <a:blip r:embed="rId4"/>
          <a:srcRect t="42620"/>
          <a:stretch/>
        </p:blipFill>
        <p:spPr>
          <a:xfrm>
            <a:off x="1334731" y="3258881"/>
            <a:ext cx="5839281" cy="2790859"/>
          </a:xfrm>
          <a:prstGeom prst="rect">
            <a:avLst/>
          </a:prstGeom>
        </p:spPr>
      </p:pic>
      <p:pic>
        <p:nvPicPr>
          <p:cNvPr id="8" name="Afbeelding 7" descr="Afbeelding met tandwiel, Auto-onderdeel, wiel&#10;&#10;Automatisch gegenereerde beschrijving">
            <a:extLst>
              <a:ext uri="{FF2B5EF4-FFF2-40B4-BE49-F238E27FC236}">
                <a16:creationId xmlns:a16="http://schemas.microsoft.com/office/drawing/2014/main" id="{1D252815-F5EF-DC9D-5499-4A6938B39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724" y="3258881"/>
            <a:ext cx="3610559" cy="2767676"/>
          </a:xfrm>
          <a:prstGeom prst="rect">
            <a:avLst/>
          </a:prstGeom>
        </p:spPr>
      </p:pic>
    </p:spTree>
    <p:extLst>
      <p:ext uri="{BB962C8B-B14F-4D97-AF65-F5344CB8AC3E}">
        <p14:creationId xmlns:p14="http://schemas.microsoft.com/office/powerpoint/2010/main" val="371687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12E9D-5CEF-6237-F1E7-498DCB5AD93D}"/>
            </a:ext>
          </a:extLst>
        </p:cNvPr>
        <p:cNvGrpSpPr/>
        <p:nvPr/>
      </p:nvGrpSpPr>
      <p:grpSpPr>
        <a:xfrm>
          <a:off x="0" y="0"/>
          <a:ext cx="0" cy="0"/>
          <a:chOff x="0" y="0"/>
          <a:chExt cx="0" cy="0"/>
        </a:xfrm>
      </p:grpSpPr>
      <p:sp>
        <p:nvSpPr>
          <p:cNvPr id="29" name="Rectangle 4">
            <a:extLst>
              <a:ext uri="{FF2B5EF4-FFF2-40B4-BE49-F238E27FC236}">
                <a16:creationId xmlns:a16="http://schemas.microsoft.com/office/drawing/2014/main" id="{51DB4814-C920-7308-015F-8D21DD690E6E}"/>
              </a:ext>
            </a:extLst>
          </p:cNvPr>
          <p:cNvSpPr/>
          <p:nvPr/>
        </p:nvSpPr>
        <p:spPr>
          <a:xfrm>
            <a:off x="538070" y="4106174"/>
            <a:ext cx="11169541" cy="22391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2" name="Title 1">
            <a:extLst>
              <a:ext uri="{FF2B5EF4-FFF2-40B4-BE49-F238E27FC236}">
                <a16:creationId xmlns:a16="http://schemas.microsoft.com/office/drawing/2014/main" id="{C7454B2F-CDC6-1E91-DCC9-D4A7106AB091}"/>
              </a:ext>
            </a:extLst>
          </p:cNvPr>
          <p:cNvSpPr>
            <a:spLocks noGrp="1"/>
          </p:cNvSpPr>
          <p:nvPr>
            <p:ph type="title"/>
          </p:nvPr>
        </p:nvSpPr>
        <p:spPr>
          <a:xfrm>
            <a:off x="247651" y="505354"/>
            <a:ext cx="5848350" cy="2917296"/>
          </a:xfrm>
        </p:spPr>
        <p:txBody>
          <a:bodyPr anchor="t">
            <a:normAutofit fontScale="90000"/>
          </a:bodyPr>
          <a:lstStyle/>
          <a:p>
            <a:r>
              <a:rPr lang="en-US" sz="1600" dirty="0">
                <a:latin typeface="Franklin Gothic Demi" panose="020B0703020102020204" pitchFamily="34" charset="0"/>
              </a:rPr>
              <a:t>PROCESS</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Modeling Execution</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modelling process was initiated from the 			sketches provided. The foundation of the end 			effector comprises a clamp shell designed to 			securely hold the pencils in place. Ensuring an 			even distribution of clamping force, two sturdy 			acrylic plates, each 5mm thick, were employed. To 		accommodate pencils of varying sizes, 			interchangeable insets were 3D printed in different 		dimensions. These insets can be effortlessly 			swapped out by removing just two screws, offering 		flexibility and ease of adjustment.</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4" name="Afbeelding 3" descr="Afbeelding met schermopname, diagram, cirkel, kaart&#10;&#10;Automatisch gegenereerde beschrijving">
            <a:extLst>
              <a:ext uri="{FF2B5EF4-FFF2-40B4-BE49-F238E27FC236}">
                <a16:creationId xmlns:a16="http://schemas.microsoft.com/office/drawing/2014/main" id="{280BB9EF-2A42-81AC-D0B0-ACD99AED1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549" y="953613"/>
            <a:ext cx="5387486" cy="2394825"/>
          </a:xfrm>
          <a:prstGeom prst="rect">
            <a:avLst/>
          </a:prstGeom>
        </p:spPr>
      </p:pic>
      <p:pic>
        <p:nvPicPr>
          <p:cNvPr id="11" name="Afbeelding 10" descr="Afbeelding met ontwerp&#10;&#10;Beschrijving automatisch gegenereerd met gemiddelde betrouwbaarheid">
            <a:extLst>
              <a:ext uri="{FF2B5EF4-FFF2-40B4-BE49-F238E27FC236}">
                <a16:creationId xmlns:a16="http://schemas.microsoft.com/office/drawing/2014/main" id="{33C675D2-F979-7D66-97D9-120871007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87" y="4313903"/>
            <a:ext cx="2085680" cy="1487785"/>
          </a:xfrm>
          <a:prstGeom prst="rect">
            <a:avLst/>
          </a:prstGeom>
        </p:spPr>
      </p:pic>
      <p:pic>
        <p:nvPicPr>
          <p:cNvPr id="22" name="Afbeelding 21" descr="Afbeelding met ontwerp&#10;&#10;Automatisch gegenereerde beschrijving">
            <a:extLst>
              <a:ext uri="{FF2B5EF4-FFF2-40B4-BE49-F238E27FC236}">
                <a16:creationId xmlns:a16="http://schemas.microsoft.com/office/drawing/2014/main" id="{BFC59CCB-A2F5-1E49-2DCD-8A6F4CEA2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195" y="4311948"/>
            <a:ext cx="2040740" cy="1489740"/>
          </a:xfrm>
          <a:prstGeom prst="rect">
            <a:avLst/>
          </a:prstGeom>
        </p:spPr>
      </p:pic>
      <p:pic>
        <p:nvPicPr>
          <p:cNvPr id="24" name="Afbeelding 23" descr="Afbeelding met ontwerp&#10;&#10;Automatisch gegenereerde beschrijving">
            <a:extLst>
              <a:ext uri="{FF2B5EF4-FFF2-40B4-BE49-F238E27FC236}">
                <a16:creationId xmlns:a16="http://schemas.microsoft.com/office/drawing/2014/main" id="{F0BB0825-D94E-24C7-FAF7-39518BB648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5663" y="4278296"/>
            <a:ext cx="1926387" cy="1489740"/>
          </a:xfrm>
          <a:prstGeom prst="rect">
            <a:avLst/>
          </a:prstGeom>
        </p:spPr>
      </p:pic>
      <p:pic>
        <p:nvPicPr>
          <p:cNvPr id="26" name="Afbeelding 25" descr="Afbeelding met ontwerp&#10;&#10;Automatisch gegenereerde beschrijving">
            <a:extLst>
              <a:ext uri="{FF2B5EF4-FFF2-40B4-BE49-F238E27FC236}">
                <a16:creationId xmlns:a16="http://schemas.microsoft.com/office/drawing/2014/main" id="{32E8B3C8-2199-E2E6-C2EB-852FB266D8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2778" y="4308008"/>
            <a:ext cx="2000464" cy="1493680"/>
          </a:xfrm>
          <a:prstGeom prst="rect">
            <a:avLst/>
          </a:prstGeom>
        </p:spPr>
      </p:pic>
      <p:pic>
        <p:nvPicPr>
          <p:cNvPr id="28" name="Afbeelding 27" descr="Afbeelding met ontwerp&#10;&#10;Automatisch gegenereerde beschrijving">
            <a:extLst>
              <a:ext uri="{FF2B5EF4-FFF2-40B4-BE49-F238E27FC236}">
                <a16:creationId xmlns:a16="http://schemas.microsoft.com/office/drawing/2014/main" id="{F4B75175-E6D7-1C0E-53F3-F6A4C46900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3830" y="4308008"/>
            <a:ext cx="1923193" cy="1493680"/>
          </a:xfrm>
          <a:prstGeom prst="rect">
            <a:avLst/>
          </a:prstGeom>
        </p:spPr>
      </p:pic>
      <p:sp>
        <p:nvSpPr>
          <p:cNvPr id="30" name="Rechthoek: afgeronde hoeken 29">
            <a:extLst>
              <a:ext uri="{FF2B5EF4-FFF2-40B4-BE49-F238E27FC236}">
                <a16:creationId xmlns:a16="http://schemas.microsoft.com/office/drawing/2014/main" id="{FFC35A81-0818-D42C-67EC-14ED5D33604B}"/>
              </a:ext>
            </a:extLst>
          </p:cNvPr>
          <p:cNvSpPr/>
          <p:nvPr/>
        </p:nvSpPr>
        <p:spPr>
          <a:xfrm>
            <a:off x="1099910" y="5822004"/>
            <a:ext cx="1121434" cy="374825"/>
          </a:xfrm>
          <a:prstGeom prst="roundRect">
            <a:avLst>
              <a:gd name="adj" fmla="val 35078"/>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16 mm </a:t>
            </a:r>
            <a:endParaRPr lang="nl-NL" dirty="0"/>
          </a:p>
        </p:txBody>
      </p:sp>
      <p:sp>
        <p:nvSpPr>
          <p:cNvPr id="31" name="Rechthoek: afgeronde hoeken 30">
            <a:extLst>
              <a:ext uri="{FF2B5EF4-FFF2-40B4-BE49-F238E27FC236}">
                <a16:creationId xmlns:a16="http://schemas.microsoft.com/office/drawing/2014/main" id="{23A5C3F0-2B7E-1DF7-4254-EE8A6D058AB5}"/>
              </a:ext>
            </a:extLst>
          </p:cNvPr>
          <p:cNvSpPr/>
          <p:nvPr/>
        </p:nvSpPr>
        <p:spPr>
          <a:xfrm>
            <a:off x="3333848" y="5801688"/>
            <a:ext cx="1121434" cy="374825"/>
          </a:xfrm>
          <a:prstGeom prst="roundRect">
            <a:avLst>
              <a:gd name="adj" fmla="val 35078"/>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14 mm </a:t>
            </a:r>
            <a:endParaRPr lang="nl-NL" dirty="0"/>
          </a:p>
        </p:txBody>
      </p:sp>
      <p:sp>
        <p:nvSpPr>
          <p:cNvPr id="32" name="Rechthoek: afgeronde hoeken 31">
            <a:extLst>
              <a:ext uri="{FF2B5EF4-FFF2-40B4-BE49-F238E27FC236}">
                <a16:creationId xmlns:a16="http://schemas.microsoft.com/office/drawing/2014/main" id="{5F583B60-D4B2-C6F7-40A9-14DFFA2ED842}"/>
              </a:ext>
            </a:extLst>
          </p:cNvPr>
          <p:cNvSpPr/>
          <p:nvPr/>
        </p:nvSpPr>
        <p:spPr>
          <a:xfrm>
            <a:off x="5535283" y="5822003"/>
            <a:ext cx="1121434" cy="374825"/>
          </a:xfrm>
          <a:prstGeom prst="roundRect">
            <a:avLst>
              <a:gd name="adj" fmla="val 35078"/>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12 mm </a:t>
            </a:r>
            <a:endParaRPr lang="nl-NL" dirty="0"/>
          </a:p>
        </p:txBody>
      </p:sp>
      <p:sp>
        <p:nvSpPr>
          <p:cNvPr id="33" name="Rechthoek: afgeronde hoeken 32">
            <a:extLst>
              <a:ext uri="{FF2B5EF4-FFF2-40B4-BE49-F238E27FC236}">
                <a16:creationId xmlns:a16="http://schemas.microsoft.com/office/drawing/2014/main" id="{587541D0-CBF2-F3FA-364B-82574DA9EC1C}"/>
              </a:ext>
            </a:extLst>
          </p:cNvPr>
          <p:cNvSpPr/>
          <p:nvPr/>
        </p:nvSpPr>
        <p:spPr>
          <a:xfrm>
            <a:off x="7622293" y="5822003"/>
            <a:ext cx="1121434" cy="374825"/>
          </a:xfrm>
          <a:prstGeom prst="roundRect">
            <a:avLst>
              <a:gd name="adj" fmla="val 35078"/>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10 mm </a:t>
            </a:r>
            <a:endParaRPr lang="nl-NL" dirty="0"/>
          </a:p>
        </p:txBody>
      </p:sp>
      <p:sp>
        <p:nvSpPr>
          <p:cNvPr id="34" name="Rechthoek: afgeronde hoeken 33">
            <a:extLst>
              <a:ext uri="{FF2B5EF4-FFF2-40B4-BE49-F238E27FC236}">
                <a16:creationId xmlns:a16="http://schemas.microsoft.com/office/drawing/2014/main" id="{AE9620A3-6181-4AFA-4FFD-BDEE8A7D9FB8}"/>
              </a:ext>
            </a:extLst>
          </p:cNvPr>
          <p:cNvSpPr/>
          <p:nvPr/>
        </p:nvSpPr>
        <p:spPr>
          <a:xfrm>
            <a:off x="9884709" y="5801688"/>
            <a:ext cx="1121434" cy="374825"/>
          </a:xfrm>
          <a:prstGeom prst="roundRect">
            <a:avLst>
              <a:gd name="adj" fmla="val 35078"/>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dirty="0"/>
              <a:t>8 mm </a:t>
            </a:r>
            <a:endParaRPr lang="nl-NL" dirty="0"/>
          </a:p>
        </p:txBody>
      </p:sp>
    </p:spTree>
    <p:extLst>
      <p:ext uri="{BB962C8B-B14F-4D97-AF65-F5344CB8AC3E}">
        <p14:creationId xmlns:p14="http://schemas.microsoft.com/office/powerpoint/2010/main" val="686759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47DF-4A6A-FB1E-270F-59625E34F6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4B9811-1B31-439A-F10B-6975817D572D}"/>
              </a:ext>
            </a:extLst>
          </p:cNvPr>
          <p:cNvSpPr/>
          <p:nvPr/>
        </p:nvSpPr>
        <p:spPr>
          <a:xfrm>
            <a:off x="6399043" y="505354"/>
            <a:ext cx="5224785" cy="56194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4" name="Rectangle 4">
            <a:extLst>
              <a:ext uri="{FF2B5EF4-FFF2-40B4-BE49-F238E27FC236}">
                <a16:creationId xmlns:a16="http://schemas.microsoft.com/office/drawing/2014/main" id="{FEABC2AD-EB95-9C87-6690-80B87D49A56B}"/>
              </a:ext>
            </a:extLst>
          </p:cNvPr>
          <p:cNvSpPr/>
          <p:nvPr/>
        </p:nvSpPr>
        <p:spPr>
          <a:xfrm>
            <a:off x="3541781" y="3591708"/>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3" name="Rectangle 4">
            <a:extLst>
              <a:ext uri="{FF2B5EF4-FFF2-40B4-BE49-F238E27FC236}">
                <a16:creationId xmlns:a16="http://schemas.microsoft.com/office/drawing/2014/main" id="{504AE7A0-D998-6F1D-A083-3F4053BDDC54}"/>
              </a:ext>
            </a:extLst>
          </p:cNvPr>
          <p:cNvSpPr/>
          <p:nvPr/>
        </p:nvSpPr>
        <p:spPr>
          <a:xfrm>
            <a:off x="684518" y="3591708"/>
            <a:ext cx="2533134" cy="25331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endParaRPr lang="en-NL"/>
          </a:p>
        </p:txBody>
      </p:sp>
      <p:sp>
        <p:nvSpPr>
          <p:cNvPr id="2" name="Title 1">
            <a:extLst>
              <a:ext uri="{FF2B5EF4-FFF2-40B4-BE49-F238E27FC236}">
                <a16:creationId xmlns:a16="http://schemas.microsoft.com/office/drawing/2014/main" id="{83F86D34-4B96-5300-AF37-78403B4915C8}"/>
              </a:ext>
            </a:extLst>
          </p:cNvPr>
          <p:cNvSpPr>
            <a:spLocks noGrp="1"/>
          </p:cNvSpPr>
          <p:nvPr>
            <p:ph type="title"/>
          </p:nvPr>
        </p:nvSpPr>
        <p:spPr>
          <a:xfrm>
            <a:off x="247650" y="505354"/>
            <a:ext cx="6180667" cy="2917296"/>
          </a:xfrm>
        </p:spPr>
        <p:txBody>
          <a:bodyPr anchor="t">
            <a:normAutofit fontScale="90000"/>
          </a:bodyPr>
          <a:lstStyle/>
          <a:p>
            <a:r>
              <a:rPr lang="en-US" sz="1600" dirty="0">
                <a:latin typeface="Franklin Gothic Demi" panose="020B0703020102020204" pitchFamily="34" charset="0"/>
              </a:rPr>
              <a:t>VISION</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Parametric Design</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The design was conceived with a clear vision: to 			seamlessly integrate the requirements of 			accommodating multiple pencils of varying diameters 		while ensuring a visually appealing and circular form. 		Incorporating two pressure plates minimizes the size of 		interchangeable components, maximizing reuse of the 		end effector during tool changes. Additionally, this 		design offers the advantage that only the necessary 		parts need to be disassembled when changing to a tool 		with a different diameter.</a:t>
            </a:r>
            <a:br>
              <a:rPr lang="en-US" sz="1600" dirty="0">
                <a:latin typeface="Franklin Gothic Book" panose="020B0503020102020204" pitchFamily="34" charset="0"/>
              </a:rPr>
            </a:br>
            <a:r>
              <a:rPr lang="en-US" sz="1600" dirty="0">
                <a:latin typeface="Franklin Gothic Book" panose="020B0503020102020204" pitchFamily="34" charset="0"/>
              </a:rPr>
              <a:t> </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11" name="Afbeelding 10" descr="Afbeelding met sinaasappel, plastic&#10;&#10;Automatisch gegenereerde beschrijving">
            <a:extLst>
              <a:ext uri="{FF2B5EF4-FFF2-40B4-BE49-F238E27FC236}">
                <a16:creationId xmlns:a16="http://schemas.microsoft.com/office/drawing/2014/main" id="{FE7BBF06-C901-DD98-674A-C4E99F7E31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922723" y="4066562"/>
            <a:ext cx="1771249" cy="1583423"/>
          </a:xfrm>
          <a:prstGeom prst="rect">
            <a:avLst/>
          </a:prstGeom>
        </p:spPr>
      </p:pic>
      <p:pic>
        <p:nvPicPr>
          <p:cNvPr id="14" name="Afbeelding 13" descr="Afbeelding met speelgoed, plastic&#10;&#10;Automatisch gegenereerde beschrijving">
            <a:extLst>
              <a:ext uri="{FF2B5EF4-FFF2-40B4-BE49-F238E27FC236}">
                <a16:creationId xmlns:a16="http://schemas.microsoft.com/office/drawing/2014/main" id="{1B3FF4CB-19BD-3D5F-F8D8-FE6078DF8D4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58126" y="4135772"/>
            <a:ext cx="1624411" cy="1445004"/>
          </a:xfrm>
          <a:prstGeom prst="rect">
            <a:avLst/>
          </a:prstGeom>
        </p:spPr>
      </p:pic>
      <p:pic>
        <p:nvPicPr>
          <p:cNvPr id="18" name="Afbeelding 17" descr="Afbeelding met sinaasappel&#10;&#10;Automatisch gegenereerde beschrijving">
            <a:extLst>
              <a:ext uri="{FF2B5EF4-FFF2-40B4-BE49-F238E27FC236}">
                <a16:creationId xmlns:a16="http://schemas.microsoft.com/office/drawing/2014/main" id="{099315E0-747C-3CB4-E0FC-09B7B316BBC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04150" y="929261"/>
            <a:ext cx="4814570" cy="4771673"/>
          </a:xfrm>
          <a:prstGeom prst="rect">
            <a:avLst/>
          </a:prstGeom>
        </p:spPr>
      </p:pic>
    </p:spTree>
    <p:extLst>
      <p:ext uri="{BB962C8B-B14F-4D97-AF65-F5344CB8AC3E}">
        <p14:creationId xmlns:p14="http://schemas.microsoft.com/office/powerpoint/2010/main" val="2577299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5C52-B2D1-B174-50F8-7261BF0CA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F8540-0B18-4C04-2B8D-AF31BF0F1724}"/>
              </a:ext>
            </a:extLst>
          </p:cNvPr>
          <p:cNvSpPr>
            <a:spLocks noGrp="1"/>
          </p:cNvSpPr>
          <p:nvPr>
            <p:ph type="title"/>
          </p:nvPr>
        </p:nvSpPr>
        <p:spPr>
          <a:xfrm>
            <a:off x="247650" y="505353"/>
            <a:ext cx="6180667" cy="3169499"/>
          </a:xfrm>
        </p:spPr>
        <p:txBody>
          <a:bodyPr anchor="t">
            <a:normAutofit fontScale="90000"/>
          </a:bodyPr>
          <a:lstStyle/>
          <a:p>
            <a:r>
              <a:rPr lang="en-US" sz="1600" dirty="0">
                <a:latin typeface="Franklin Gothic Demi" panose="020B0703020102020204" pitchFamily="34" charset="0"/>
              </a:rPr>
              <a:t>REFLECTION</a:t>
            </a:r>
            <a:br>
              <a:rPr lang="en-US" sz="1600" dirty="0">
                <a:latin typeface="Franklin Gothic Demi" panose="020B0703020102020204" pitchFamily="34" charset="0"/>
              </a:rPr>
            </a:br>
            <a:r>
              <a:rPr lang="en-US" sz="1600" dirty="0">
                <a:latin typeface="Franklin Gothic Demi" panose="020B0703020102020204" pitchFamily="34" charset="0"/>
              </a:rPr>
              <a:t>	</a:t>
            </a:r>
            <a:br>
              <a:rPr lang="en-US" sz="1600" dirty="0">
                <a:latin typeface="Franklin Gothic Demi" panose="020B0703020102020204" pitchFamily="34" charset="0"/>
              </a:rPr>
            </a:br>
            <a:r>
              <a:rPr lang="en-US" sz="1600" dirty="0">
                <a:latin typeface="Franklin Gothic Demi" panose="020B0703020102020204" pitchFamily="34" charset="0"/>
              </a:rPr>
              <a:t>	</a:t>
            </a:r>
            <a:r>
              <a:rPr lang="en-US" sz="1600" dirty="0">
                <a:latin typeface="Franklin Gothic Book" panose="020B0503020102020204" pitchFamily="34" charset="0"/>
              </a:rPr>
              <a:t>Learning progress</a:t>
            </a:r>
            <a:br>
              <a:rPr lang="en-US" sz="1600" dirty="0">
                <a:latin typeface="Franklin Gothic Book" panose="020B0503020102020204" pitchFamily="34" charset="0"/>
              </a:rPr>
            </a:br>
            <a:br>
              <a:rPr lang="en-US" sz="1600" dirty="0">
                <a:latin typeface="Franklin Gothic Book" panose="020B0503020102020204" pitchFamily="34" charset="0"/>
              </a:rPr>
            </a:br>
            <a:r>
              <a:rPr lang="en-US" sz="1600" dirty="0">
                <a:latin typeface="Franklin Gothic Book" panose="020B0503020102020204" pitchFamily="34" charset="0"/>
              </a:rPr>
              <a:t>		</a:t>
            </a:r>
            <a:r>
              <a:rPr lang="en-GB" sz="1600" dirty="0">
                <a:latin typeface="Franklin Gothic Book" panose="020B0503020102020204" pitchFamily="34" charset="0"/>
              </a:rPr>
              <a:t>While using the end effector, it was observed that it 		performs optimally when positioned at a 45º angle. An 		unforeseen 	advantage of clamping the pencils at their 		end is that the pencils themselves act as a sort of 		spring, facilitating consistent contact with the paper. 		Additionally, a design was developed to incorporate TPU 		(thermoplastic polyurethane) in the clamping 			mechanism, enabling it to accommodate pencils of 		various diameters without requiring interchanging the 		clamps. However, printing this particular component 		posed a significant challenge with the available 3D 		printer.</a:t>
            </a:r>
            <a:br>
              <a:rPr lang="en-US" sz="1600" dirty="0">
                <a:latin typeface="Franklin Gothic Book" panose="020B0503020102020204" pitchFamily="34" charset="0"/>
              </a:rPr>
            </a:br>
            <a:r>
              <a:rPr lang="en-US" sz="1600" dirty="0">
                <a:latin typeface="Franklin Gothic Book" panose="020B0503020102020204" pitchFamily="34" charset="0"/>
              </a:rPr>
              <a:t>		</a:t>
            </a:r>
            <a:endParaRPr lang="en-NL" sz="1600" dirty="0">
              <a:latin typeface="Franklin Gothic Book" panose="020B0503020102020204" pitchFamily="34" charset="0"/>
            </a:endParaRPr>
          </a:p>
        </p:txBody>
      </p:sp>
      <p:pic>
        <p:nvPicPr>
          <p:cNvPr id="4" name="Afbeelding 3" descr="Afbeelding met hendel&#10;&#10;Automatisch gegenereerde beschrijving">
            <a:extLst>
              <a:ext uri="{FF2B5EF4-FFF2-40B4-BE49-F238E27FC236}">
                <a16:creationId xmlns:a16="http://schemas.microsoft.com/office/drawing/2014/main" id="{E8F66377-FD73-30DE-A963-E7BD0E4FC473}"/>
              </a:ext>
            </a:extLst>
          </p:cNvPr>
          <p:cNvPicPr>
            <a:picLocks noChangeAspect="1"/>
          </p:cNvPicPr>
          <p:nvPr/>
        </p:nvPicPr>
        <p:blipFill rotWithShape="1">
          <a:blip r:embed="rId3">
            <a:extLst>
              <a:ext uri="{28A0092B-C50C-407E-A947-70E740481C1C}">
                <a14:useLocalDpi xmlns:a14="http://schemas.microsoft.com/office/drawing/2010/main" val="0"/>
              </a:ext>
            </a:extLst>
          </a:blip>
          <a:srcRect b="4076"/>
          <a:stretch/>
        </p:blipFill>
        <p:spPr>
          <a:xfrm>
            <a:off x="6428317" y="1409401"/>
            <a:ext cx="5167139" cy="3654305"/>
          </a:xfrm>
          <a:prstGeom prst="rect">
            <a:avLst/>
          </a:prstGeom>
        </p:spPr>
      </p:pic>
    </p:spTree>
    <p:extLst>
      <p:ext uri="{BB962C8B-B14F-4D97-AF65-F5344CB8AC3E}">
        <p14:creationId xmlns:p14="http://schemas.microsoft.com/office/powerpoint/2010/main" val="918273871"/>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A8E2A526235B429C8B8B8587790F80" ma:contentTypeVersion="16" ma:contentTypeDescription="Create a new document." ma:contentTypeScope="" ma:versionID="71fd36bfbcb3d7d32ac449d6c9ecca0e">
  <xsd:schema xmlns:xsd="http://www.w3.org/2001/XMLSchema" xmlns:xs="http://www.w3.org/2001/XMLSchema" xmlns:p="http://schemas.microsoft.com/office/2006/metadata/properties" xmlns:ns2="0c4fce45-ff60-491f-97b2-6e5b680486b4" xmlns:ns3="d7b065f4-e35b-4ad2-849c-208f78a44cb6" targetNamespace="http://schemas.microsoft.com/office/2006/metadata/properties" ma:root="true" ma:fieldsID="f5b6d24ba039cb07e8eba69a95ecd1eb" ns2:_="" ns3:_="">
    <xsd:import namespace="0c4fce45-ff60-491f-97b2-6e5b680486b4"/>
    <xsd:import namespace="d7b065f4-e35b-4ad2-849c-208f78a44c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4fce45-ff60-491f-97b2-6e5b68048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d39682-ccf7-48d8-962f-2ca2d3d56b7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b065f4-e35b-4ad2-849c-208f78a44cb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5ee762-836d-4fc0-ade2-d5d99d6c4ac0}" ma:internalName="TaxCatchAll" ma:showField="CatchAllData" ma:web="d7b065f4-e35b-4ad2-849c-208f78a44cb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5C076C-0577-4C10-8064-38BE49D8B8A4}">
  <ds:schemaRefs>
    <ds:schemaRef ds:uri="http://schemas.microsoft.com/sharepoint/v3/contenttype/forms"/>
  </ds:schemaRefs>
</ds:datastoreItem>
</file>

<file path=customXml/itemProps2.xml><?xml version="1.0" encoding="utf-8"?>
<ds:datastoreItem xmlns:ds="http://schemas.openxmlformats.org/officeDocument/2006/customXml" ds:itemID="{ABCA692F-7CE7-499E-B3FA-5F8AB52B9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4fce45-ff60-491f-97b2-6e5b680486b4"/>
    <ds:schemaRef ds:uri="d7b065f4-e35b-4ad2-849c-208f78a44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2719</TotalTime>
  <Words>3784</Words>
  <Application>Microsoft Office PowerPoint</Application>
  <PresentationFormat>Breedbeeld</PresentationFormat>
  <Paragraphs>158</Paragraphs>
  <Slides>40</Slides>
  <Notes>34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40</vt:i4>
      </vt:variant>
    </vt:vector>
  </HeadingPairs>
  <TitlesOfParts>
    <vt:vector size="46" baseType="lpstr">
      <vt:lpstr>Arial</vt:lpstr>
      <vt:lpstr>Calibri</vt:lpstr>
      <vt:lpstr>Calibri Light</vt:lpstr>
      <vt:lpstr>Franklin Gothic Book</vt:lpstr>
      <vt:lpstr>Franklin Gothic Demi</vt:lpstr>
      <vt:lpstr>Kantoorthema</vt:lpstr>
      <vt:lpstr>COMPUTATIONAL  DRAWING   Sven Dekker   Amsterdam University of Applied Sciences   RobotLAB   </vt:lpstr>
      <vt:lpstr>About me     Hello! I’m Sven Dekker    A third-year mechanical      engineering student at HvA, with a passion for    innovation in production techniques.    I’m currently immersed in a minor Robotic    Production &amp; Circular Materials. Where I explore    cutting-edge developments with robotic arms.    On weekends, I switch gears to bartending,    drafting craft beer and creating memorable experiences.    My goal is to stay at the forefront of innovation, whether it’s   3D printing, automation, or sustainable manufacturing.    Visit my website at: sven-dekker.com      </vt:lpstr>
      <vt:lpstr>Voronoi    Intro Computational Design    Beginner's exercise to familiarize oneself with    Rhino and Grasshopper: Creating a rectangle    adorned with a Voronoi pattern and crafting a    box featuring a similarly intricate Voronoi design    </vt:lpstr>
      <vt:lpstr>PROCESS     Developing the Scripts    The figures are the outcome of following a tutorial in   Grasshopper and visualizing it in Rhino. Throughout   this exercise, you gain insight into the infinite    possibilities achievable in Rhino. This has truly excited   me for what lies ahead.    </vt:lpstr>
      <vt:lpstr>PROJECT    End effector    The task for this exercise was to design an end    effector for the robotic arm capable of holding    three or more colours and accommodating pens of   various diameters. This end effector was    necessary to execute a drawing with the robot    using its Grasshopper script.</vt:lpstr>
      <vt:lpstr>RESEARCH    Inspiration &amp; Sketches    Before diving into the design phase, there was a    thorough exploration of existing possibilities. Carousels   emerged as a prominent option, frequently seen in CNC   machines and boasting additional advantages. One   notable benefit is the ease with which the TCP (Tool   Center Point) for each tool can be managed—simply   rotate the last axis of the robot arm and adjusting the z-  axis offset to accommodate pencils of different lengths.    </vt:lpstr>
      <vt:lpstr>PROCESS    Modeling Execution    The modelling process was initiated from the    sketches provided. The foundation of the end    effector comprises a clamp shell designed to    securely hold the pencils in place. Ensuring an    even distribution of clamping force, two sturdy    acrylic plates, each 5mm thick, were employed. To   accommodate pencils of varying sizes,    interchangeable insets were 3D printed in different   dimensions. These insets can be effortlessly    swapped out by removing just two screws, offering   flexibility and ease of adjustment.    </vt:lpstr>
      <vt:lpstr>VISION    Parametric Design    The design was conceived with a clear vision: to    seamlessly integrate the requirements of    accommodating multiple pencils of varying diameters   while ensuring a visually appealing and circular form.   Incorporating two pressure plates minimizes the size of   interchangeable components, maximizing reuse of the   end effector during tool changes. Additionally, this   design offers the advantage that only the necessary   parts need to be disassembled when changing to a tool   with a different diameter.      </vt:lpstr>
      <vt:lpstr>REFLECTION    Learning progress    While using the end effector, it was observed that it   performs optimally when positioned at a 45º angle. An   unforeseen  advantage of clamping the pencils at their   end is that the pencils themselves act as a sort of   spring, facilitating consistent contact with the paper.   Additionally, a design was developed to incorporate TPU   (thermoplastic polyurethane) in the clamping    mechanism, enabling it to accommodate pencils of   various diameters without requiring interchanging the   clamps. However, printing this particular component   posed a significant challenge with the available 3D   printer.   </vt:lpstr>
      <vt:lpstr>PowerPoint-presentatie</vt:lpstr>
      <vt:lpstr>PROJECT    Drawing    The objective of this exercise was to produce a    drawing using the customized end effector. The    drawing required the utilization of multiple colours   and various types of pencils. The design    generated in Grasshopper served as the input for   the script responsible for generating toolpaths    for the robot. The primary focus of the exercise    was to divide the design and allocate each    segment to the appropriate tool, while also    integrating the points for lifting     and lowering the end effector as necessary.</vt:lpstr>
      <vt:lpstr>RESEARCH    Tutorials &amp; Mood board     To begin the design process, I delved into    tutorials to explore the possibilities and gather    inspiration. Drawing from the insights gained, I then   created a moodboard to refine and enhance the vision   further.   </vt:lpstr>
      <vt:lpstr>ITERATIONS    Computational Exploration    Here are four iterations, starting from the left with the   foundational design. In the second iteration, an array   was incorporated to add depth. The third iteration   introduced dashed lines for added visual intrigue. The   final iteration drew inspiration from Frieder Nake, a   pioneer of computer art.     </vt:lpstr>
      <vt:lpstr>REFLECTION    Achievement     It's an immensely gratifying moment when the end   result surpasses your initial expectations. The script   used to create the drawings proved to be highly reliable   and automated. Given more time, I would have relished   the opportunity to begin with a fresh design and create   additional drawings.    </vt:lpstr>
      <vt:lpstr>PowerPoint-presentatie</vt:lpstr>
      <vt:lpstr>PROJECT    Kapla Tower    The objective of this exercise was to construct    the tallest tower while also setting up a robotic    system equipped with a Kapla feeder and a glue    station. This task required meticulous planning    and execution, as it involved not only the physical   construction of the tower but also the integration   of automated processes for feeding Kapla blocks   and applying glue. </vt:lpstr>
      <vt:lpstr>RESEARCH   Inspirational Architecture     The idea for the tower initially stemmed from   observing various architectural buildings. A   tower showcased in the RobotLAB also   caught my attention, providing insights into   unique construction methods. Lastly, the   notion of freehand building sparked my   interest, encouraging me to explore different   design possibilities.      </vt:lpstr>
      <vt:lpstr>ITERATIONS    Computational Exploration    The tower's base takes inspiration from the freehand-  built structure, forming an octagon as its foundation. In   the next iteration, efforts were made to integrate   bridging and overhangs, yet it lacked visual appeal.   Subsequently, scaling, rotation, and the duplication of   natural blocks were introduced to enrich the design,   especially considering the scarcity of coloured blocks.   The final iteration, portrayed on the right, embodies the   culmination of these refinements.    </vt:lpstr>
      <vt:lpstr>PROCESS     </vt:lpstr>
      <vt:lpstr>VISION    Vision Progress    The initial vision aimed to construct a tower    incorporating overhangs and vertically stacked blocks.   However, upon experimentation, it became evident that   this approach was overly ambitious given the time   constraints. Consequently, the vision was scaled back,   drawing inspiration from the tower already present in   the room. Additionally, the constraints posed by the   cobots limited the creative freedom, presenting    challenges in crafting something truly unique.    </vt:lpstr>
      <vt:lpstr>KPI    Circularity      After completing the kapla tower challenge, we    meticulously gathered data on the build process to   conduct an impact evaluation. Our aim is to gain    deeper insights into circularity, ensuring that we    maximize efficiency and sustainability in our    endeavours.    </vt:lpstr>
      <vt:lpstr>REFLECTION    Annoyance    A significant amount of time was devoted to developing   a functional script for the cobots, which proved to be   quite frustrating, especially as we observed towers   being constructed around the room. This experience felt   like time wasted, but we recognized that problem-  solving is an integral aspect of the learning process. As   we finally began construction, we found ourselves   under a time constraint, exacerbated by the RobotLAB   running out of usable Kapla blocks.    </vt:lpstr>
      <vt:lpstr>GLUE STATION    </vt:lpstr>
      <vt:lpstr>PowerPoint-presentatie</vt:lpstr>
      <vt:lpstr>PROJECT    One Plank Challenge     The goal of this makethon was to create an item   for the Stayokay hotel using only a single plank of   birch plywood sourced from the hotel's own    recycled materials. This required a thorough    grasp of Grasshopper scripting. Additionally, we    had to consider key performance indicators    (KPIs) and make choices that would facilitate    future circularity, ensuring sustainability and    ease of reusability down the line.</vt:lpstr>
      <vt:lpstr>RESEARCH   Inspirational Mood board     The concept for the chair originated from our observations   of the Stayokay hotel. Recognizing that the target   audience often consists of budget-conscious travellers,   resulting in smaller rooms, we sought to optimize the   space by focusing on innovative solutions. Given the hotel   has communal areas, we aimed to enhance the room’s   simplicity and visual appeal. Thus, we envisioned a chair   that could be easily hung on the wall, creating a sense of   spaciousness and flexibility within the room layout.      </vt:lpstr>
      <vt:lpstr>ITERATIONS    Improving Design     Our journey began with research, where we initially   adopted an open-source design with established   dimensions. To refine the concept, we employed a laser   cutter to produce life-sized models, enabling us to   identify areas for enhancement. This iterative process   led us to iteration 3, which we crafted early on during   the makethon. Building upon feedback from the initial   prototype, we iterated further to create iteration 4,   resulting in a significantly enhanced version.    </vt:lpstr>
      <vt:lpstr>VISION    Vision Progress    The initial vision was to create a folding chair that   surpassed its inspirations in every aspect. Leveraging   robotic milling production enabled us to achieve    unprecedented precision in angles, vastly enhancing   both comfort and structural integrity. Significant focus   was also dedicated to optimizing the chair's height and   overall seating experience within the constraints of the   One Plank Challenge parameters.    </vt:lpstr>
      <vt:lpstr>KPI    Circularity      Following the One Plank Challenge, we   diligently compiled data on the construction   process to facilitate an impact assessment.   Our objective is to delve deeper into the   concept of circularity, striving to optimize   efficiency and sustainability in our    initiatives.    </vt:lpstr>
      <vt:lpstr>REFLECTION    Manufacturing Constraint      I'm thrilled to introduce a functional folding chair that’s   ready for use in hotels. While we weren't able to finalize   the v2 design due to manufacturing constraints. We   developed a computational workflow using Rhino and   Grasshopper to mill with angels and conducted    essential tests. One of the most exciting aspects is   leveraging the capabilities of the robot multiple axes,   which surpass those of a conventional CNC mill and   adds a unique edge to our project.    </vt:lpstr>
      <vt:lpstr>PowerPoint-presentatie</vt:lpstr>
      <vt:lpstr>PROJECT    Bringing The Forest Into The City    The goal of this Makethon was to create an    urban interface for “The Green Mile” project that   combines new/circular wood, forest wood, and a   joinery system. I was part of the milling script    team, and I would like to go into detail about my    contributions to this project.</vt:lpstr>
      <vt:lpstr>RESEARCH   Computational Design    The computational design team discovered the Cockroach   plugin for Grasshopper, which facilitates fast and easy   geometric manipulation, characterization, and    decomposition of point clouds. This is particularly   beneficial because the 3D scanning app used provided   highly detailed point clouds. As a result, it became   possible to computationally create milling toolpaths based   on the branch's geometry.      </vt:lpstr>
      <vt:lpstr>ITERATIONS    Prototype Milling Scripts    Before the team finalized the design, the    computational design team created some milling   scripts to challenge ourselves and show the    design team some examples of what would be possible.   One great example of a computational design uses the   intersection of the plank and the branch to create a   milling toolpath. This toolpath is based on the rotation,   angle, and depth of the intersection. By moving the   plank to the desired location, the milling script is   automatically generated.   </vt:lpstr>
      <vt:lpstr>CONTRIBUTION    Joint Transition     The process for the final joint transition is as follows:       1. Import the point cloud.       2. Divide the branch into parts.       3. Grab the plane from the base of the branch.       4. Get the widest diameter of the branch.       5. Create the shape we want to mill into the wood.       6. Create milling paths to achieve the desired shape.      7. Result    </vt:lpstr>
      <vt:lpstr>Result    Urban Interface    This amazing urban interface structure is our    minor contribution to “The Green Mile.”    Collaboration and great teamwork were required    from the design team, joint team, milling team,    robotic production team and KPI team to    achieve this end result.    </vt:lpstr>
      <vt:lpstr>KPI    Circularity      Following the “The Green Mile” project, we   diligently compiled data on the construction   process to facilitate an impact assessment.   Our objective is to delve deeper into the   concept of circularity, striving to optimize   efficiency and sustainability in our    initiatives.    </vt:lpstr>
      <vt:lpstr>REFLECTION    Potential     I am proud of the things we have achieved as a team   and proud of all the things I have learned in this project   and minor. This project has only intrigued me more   about the possibilities of parametric and computational   design. I have already applied my newly learned skills in   Rhino and Grasshopper to a personal project. I am   excited to take two more subjects next school year!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Sven Dekker</cp:lastModifiedBy>
  <cp:revision>1</cp:revision>
  <dcterms:created xsi:type="dcterms:W3CDTF">2024-02-27T09:19:11Z</dcterms:created>
  <dcterms:modified xsi:type="dcterms:W3CDTF">2024-10-29T13:14:06Z</dcterms:modified>
</cp:coreProperties>
</file>